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9" r:id="rId3"/>
    <p:sldId id="257" r:id="rId4"/>
    <p:sldId id="261" r:id="rId5"/>
    <p:sldId id="258"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B06898F1-1D34-4871-989D-E4D4B132A498}" type="datetimeFigureOut">
              <a:rPr lang="en-US" smtClean="0"/>
              <a:pPr/>
              <a:t>11-Jan-23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774CB6C-ACF7-4E34-AABA-B24474546E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898F1-1D34-4871-989D-E4D4B132A498}" type="datetimeFigureOut">
              <a:rPr lang="en-US" smtClean="0"/>
              <a:pPr/>
              <a:t>11-Jan-23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4CB6C-ACF7-4E34-AABA-B24474546E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898F1-1D34-4871-989D-E4D4B132A498}" type="datetimeFigureOut">
              <a:rPr lang="en-US" smtClean="0"/>
              <a:pPr/>
              <a:t>11-Jan-23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4CB6C-ACF7-4E34-AABA-B24474546E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B06898F1-1D34-4871-989D-E4D4B132A498}" type="datetimeFigureOut">
              <a:rPr lang="en-US" smtClean="0"/>
              <a:pPr/>
              <a:t>11-Jan-23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774CB6C-ACF7-4E34-AABA-B24474546E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B06898F1-1D34-4871-989D-E4D4B132A498}" type="datetimeFigureOut">
              <a:rPr lang="en-US" smtClean="0"/>
              <a:pPr/>
              <a:t>11-Jan-23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774CB6C-ACF7-4E34-AABA-B24474546E61}"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B06898F1-1D34-4871-989D-E4D4B132A498}" type="datetimeFigureOut">
              <a:rPr lang="en-US" smtClean="0"/>
              <a:pPr/>
              <a:t>11-Jan-23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774CB6C-ACF7-4E34-AABA-B24474546E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B06898F1-1D34-4871-989D-E4D4B132A498}" type="datetimeFigureOut">
              <a:rPr lang="en-US" smtClean="0"/>
              <a:pPr/>
              <a:t>11-Jan-23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774CB6C-ACF7-4E34-AABA-B24474546E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6898F1-1D34-4871-989D-E4D4B132A498}" type="datetimeFigureOut">
              <a:rPr lang="en-US" smtClean="0"/>
              <a:pPr/>
              <a:t>11-Jan-23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4CB6C-ACF7-4E34-AABA-B24474546E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06898F1-1D34-4871-989D-E4D4B132A498}" type="datetimeFigureOut">
              <a:rPr lang="en-US" smtClean="0"/>
              <a:pPr/>
              <a:t>11-Jan-23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774CB6C-ACF7-4E34-AABA-B24474546E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06898F1-1D34-4871-989D-E4D4B132A498}" type="datetimeFigureOut">
              <a:rPr lang="en-US" smtClean="0"/>
              <a:pPr/>
              <a:t>11-Jan-23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774CB6C-ACF7-4E34-AABA-B24474546E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06898F1-1D34-4871-989D-E4D4B132A498}" type="datetimeFigureOut">
              <a:rPr lang="en-US" smtClean="0"/>
              <a:pPr/>
              <a:t>11-Jan-23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774CB6C-ACF7-4E34-AABA-B24474546E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06898F1-1D34-4871-989D-E4D4B132A498}" type="datetimeFigureOut">
              <a:rPr lang="en-US" smtClean="0"/>
              <a:pPr/>
              <a:t>11-Jan-23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774CB6C-ACF7-4E34-AABA-B24474546E6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Gas Leakage Safety System</a:t>
            </a:r>
            <a:endParaRPr lang="en-US" dirty="0"/>
          </a:p>
        </p:txBody>
      </p:sp>
      <p:sp>
        <p:nvSpPr>
          <p:cNvPr id="3" name="Subtitle 2"/>
          <p:cNvSpPr>
            <a:spLocks noGrp="1"/>
          </p:cNvSpPr>
          <p:nvPr>
            <p:ph type="subTitle" idx="1"/>
          </p:nvPr>
        </p:nvSpPr>
        <p:spPr>
          <a:xfrm>
            <a:off x="990600" y="1752600"/>
            <a:ext cx="7086600" cy="4648200"/>
          </a:xfrm>
        </p:spPr>
        <p:txBody>
          <a:bodyPr>
            <a:normAutofit/>
          </a:bodyPr>
          <a:lstStyle/>
          <a:p>
            <a:r>
              <a:rPr lang="en-US" dirty="0" err="1" smtClean="0">
                <a:solidFill>
                  <a:schemeClr val="tx1"/>
                </a:solidFill>
              </a:rPr>
              <a:t>গ্যাস</a:t>
            </a:r>
            <a:r>
              <a:rPr lang="en-US" dirty="0" smtClean="0">
                <a:solidFill>
                  <a:schemeClr val="tx1"/>
                </a:solidFill>
              </a:rPr>
              <a:t> </a:t>
            </a:r>
            <a:r>
              <a:rPr lang="en-US" dirty="0" err="1" smtClean="0">
                <a:solidFill>
                  <a:schemeClr val="tx1"/>
                </a:solidFill>
              </a:rPr>
              <a:t>লিকেজ</a:t>
            </a:r>
            <a:r>
              <a:rPr lang="en-US" dirty="0" smtClean="0">
                <a:solidFill>
                  <a:schemeClr val="tx1"/>
                </a:solidFill>
              </a:rPr>
              <a:t> </a:t>
            </a:r>
            <a:r>
              <a:rPr lang="en-US" dirty="0" err="1" smtClean="0">
                <a:solidFill>
                  <a:schemeClr val="tx1"/>
                </a:solidFill>
              </a:rPr>
              <a:t>ঘটিত</a:t>
            </a:r>
            <a:r>
              <a:rPr lang="en-US" dirty="0" smtClean="0">
                <a:solidFill>
                  <a:schemeClr val="tx1"/>
                </a:solidFill>
              </a:rPr>
              <a:t> </a:t>
            </a:r>
            <a:r>
              <a:rPr lang="en-US" dirty="0" err="1" smtClean="0">
                <a:solidFill>
                  <a:schemeClr val="tx1"/>
                </a:solidFill>
              </a:rPr>
              <a:t>দুর্ঘটনা</a:t>
            </a:r>
            <a:r>
              <a:rPr lang="en-US" dirty="0" smtClean="0">
                <a:solidFill>
                  <a:schemeClr val="tx1"/>
                </a:solidFill>
              </a:rPr>
              <a:t> </a:t>
            </a:r>
            <a:r>
              <a:rPr lang="en-US" dirty="0" err="1" smtClean="0">
                <a:solidFill>
                  <a:schemeClr val="tx1"/>
                </a:solidFill>
              </a:rPr>
              <a:t>প্রতিকারের</a:t>
            </a:r>
            <a:r>
              <a:rPr lang="en-US" dirty="0">
                <a:solidFill>
                  <a:schemeClr val="tx1"/>
                </a:solidFill>
              </a:rPr>
              <a:t> </a:t>
            </a:r>
            <a:r>
              <a:rPr lang="en-US" dirty="0" err="1" smtClean="0">
                <a:solidFill>
                  <a:schemeClr val="tx1"/>
                </a:solidFill>
              </a:rPr>
              <a:t>জন্নে</a:t>
            </a:r>
            <a:r>
              <a:rPr lang="en-US" dirty="0" smtClean="0">
                <a:solidFill>
                  <a:schemeClr val="tx1"/>
                </a:solidFill>
              </a:rPr>
              <a:t> </a:t>
            </a:r>
            <a:r>
              <a:rPr lang="en-US" dirty="0" err="1" smtClean="0">
                <a:solidFill>
                  <a:schemeClr val="tx1"/>
                </a:solidFill>
              </a:rPr>
              <a:t>তৈরিকৃত</a:t>
            </a:r>
            <a:r>
              <a:rPr lang="en-US" dirty="0" smtClean="0">
                <a:solidFill>
                  <a:schemeClr val="tx1"/>
                </a:solidFill>
              </a:rPr>
              <a:t> </a:t>
            </a:r>
            <a:r>
              <a:rPr lang="en-US" dirty="0" err="1" smtClean="0">
                <a:solidFill>
                  <a:schemeClr val="tx1"/>
                </a:solidFill>
              </a:rPr>
              <a:t>উন্নত</a:t>
            </a:r>
            <a:r>
              <a:rPr lang="en-US" dirty="0" smtClean="0">
                <a:solidFill>
                  <a:schemeClr val="tx1"/>
                </a:solidFill>
              </a:rPr>
              <a:t> </a:t>
            </a:r>
            <a:r>
              <a:rPr lang="en-US" dirty="0" err="1" smtClean="0">
                <a:solidFill>
                  <a:schemeClr val="tx1"/>
                </a:solidFill>
              </a:rPr>
              <a:t>প্রযুক্তি</a:t>
            </a:r>
            <a:r>
              <a:rPr lang="en-US" dirty="0" smtClean="0">
                <a:solidFill>
                  <a:schemeClr val="tx1"/>
                </a:solidFill>
              </a:rPr>
              <a:t> </a:t>
            </a:r>
            <a:r>
              <a:rPr lang="en-US" dirty="0" err="1" smtClean="0">
                <a:solidFill>
                  <a:schemeClr val="tx1"/>
                </a:solidFill>
              </a:rPr>
              <a:t>যা</a:t>
            </a:r>
            <a:r>
              <a:rPr lang="en-US" dirty="0" smtClean="0">
                <a:solidFill>
                  <a:schemeClr val="tx1"/>
                </a:solidFill>
              </a:rPr>
              <a:t> </a:t>
            </a:r>
            <a:r>
              <a:rPr lang="en-US" dirty="0" err="1" smtClean="0">
                <a:solidFill>
                  <a:schemeClr val="tx1"/>
                </a:solidFill>
              </a:rPr>
              <a:t>ব্যাবহারের</a:t>
            </a:r>
            <a:r>
              <a:rPr lang="en-US" dirty="0" smtClean="0">
                <a:solidFill>
                  <a:schemeClr val="tx1"/>
                </a:solidFill>
              </a:rPr>
              <a:t> </a:t>
            </a:r>
            <a:r>
              <a:rPr lang="en-US" dirty="0" err="1" smtClean="0">
                <a:solidFill>
                  <a:schemeClr val="tx1"/>
                </a:solidFill>
              </a:rPr>
              <a:t>ফলে</a:t>
            </a:r>
            <a:r>
              <a:rPr lang="en-US" dirty="0" smtClean="0">
                <a:solidFill>
                  <a:schemeClr val="tx1"/>
                </a:solidFill>
              </a:rPr>
              <a:t> </a:t>
            </a:r>
            <a:r>
              <a:rPr lang="en-US" dirty="0" err="1" smtClean="0">
                <a:solidFill>
                  <a:schemeClr val="tx1"/>
                </a:solidFill>
              </a:rPr>
              <a:t>গ্যাস</a:t>
            </a:r>
            <a:r>
              <a:rPr lang="en-US" dirty="0" smtClean="0">
                <a:solidFill>
                  <a:schemeClr val="tx1"/>
                </a:solidFill>
              </a:rPr>
              <a:t> </a:t>
            </a:r>
            <a:r>
              <a:rPr lang="en-US" dirty="0" err="1" smtClean="0">
                <a:solidFill>
                  <a:schemeClr val="tx1"/>
                </a:solidFill>
              </a:rPr>
              <a:t>লিকেজ</a:t>
            </a:r>
            <a:r>
              <a:rPr lang="en-US" dirty="0" smtClean="0">
                <a:solidFill>
                  <a:schemeClr val="tx1"/>
                </a:solidFill>
              </a:rPr>
              <a:t> </a:t>
            </a:r>
            <a:r>
              <a:rPr lang="en-US" dirty="0" err="1" smtClean="0">
                <a:solidFill>
                  <a:schemeClr val="tx1"/>
                </a:solidFill>
              </a:rPr>
              <a:t>ঘটিত</a:t>
            </a:r>
            <a:r>
              <a:rPr lang="en-US" dirty="0" smtClean="0">
                <a:solidFill>
                  <a:schemeClr val="tx1"/>
                </a:solidFill>
              </a:rPr>
              <a:t> </a:t>
            </a:r>
            <a:r>
              <a:rPr lang="en-US" dirty="0" err="1" smtClean="0">
                <a:solidFill>
                  <a:schemeClr val="tx1"/>
                </a:solidFill>
              </a:rPr>
              <a:t>দুর্ঘটনা</a:t>
            </a:r>
            <a:r>
              <a:rPr lang="en-US" dirty="0" smtClean="0">
                <a:solidFill>
                  <a:schemeClr val="tx1"/>
                </a:solidFill>
              </a:rPr>
              <a:t> </a:t>
            </a:r>
            <a:r>
              <a:rPr lang="en-US" dirty="0" err="1" smtClean="0">
                <a:solidFill>
                  <a:schemeClr val="tx1"/>
                </a:solidFill>
              </a:rPr>
              <a:t>এড়ানো</a:t>
            </a:r>
            <a:r>
              <a:rPr lang="en-US" dirty="0" smtClean="0">
                <a:solidFill>
                  <a:schemeClr val="tx1"/>
                </a:solidFill>
              </a:rPr>
              <a:t> </a:t>
            </a:r>
            <a:r>
              <a:rPr lang="en-US" dirty="0" err="1" smtClean="0">
                <a:solidFill>
                  <a:schemeClr val="tx1"/>
                </a:solidFill>
              </a:rPr>
              <a:t>সম্ভব</a:t>
            </a:r>
            <a:r>
              <a:rPr lang="en-US" dirty="0" smtClean="0">
                <a:solidFill>
                  <a:schemeClr val="tx1"/>
                </a:solidFill>
              </a:rPr>
              <a:t> </a:t>
            </a:r>
            <a:r>
              <a:rPr lang="en-US" dirty="0" err="1" smtClean="0">
                <a:solidFill>
                  <a:schemeClr val="tx1"/>
                </a:solidFill>
              </a:rPr>
              <a:t>এমনকি</a:t>
            </a:r>
            <a:r>
              <a:rPr lang="en-US" dirty="0" smtClean="0">
                <a:solidFill>
                  <a:schemeClr val="tx1"/>
                </a:solidFill>
              </a:rPr>
              <a:t> </a:t>
            </a:r>
            <a:r>
              <a:rPr lang="en-US" dirty="0" err="1" smtClean="0">
                <a:solidFill>
                  <a:schemeClr val="tx1"/>
                </a:solidFill>
              </a:rPr>
              <a:t>গ্যাস</a:t>
            </a:r>
            <a:r>
              <a:rPr lang="en-US" dirty="0" smtClean="0">
                <a:solidFill>
                  <a:schemeClr val="tx1"/>
                </a:solidFill>
              </a:rPr>
              <a:t> </a:t>
            </a:r>
            <a:r>
              <a:rPr lang="en-US" dirty="0" err="1" smtClean="0">
                <a:solidFill>
                  <a:schemeClr val="tx1"/>
                </a:solidFill>
              </a:rPr>
              <a:t>সিলিন্ডার</a:t>
            </a:r>
            <a:r>
              <a:rPr lang="en-US" dirty="0" smtClean="0">
                <a:solidFill>
                  <a:schemeClr val="tx1"/>
                </a:solidFill>
              </a:rPr>
              <a:t> </a:t>
            </a:r>
            <a:r>
              <a:rPr lang="en-US" dirty="0" err="1" smtClean="0">
                <a:solidFill>
                  <a:schemeClr val="tx1"/>
                </a:solidFill>
              </a:rPr>
              <a:t>এর</a:t>
            </a:r>
            <a:r>
              <a:rPr lang="en-US" dirty="0" smtClean="0">
                <a:solidFill>
                  <a:schemeClr val="tx1"/>
                </a:solidFill>
              </a:rPr>
              <a:t> </a:t>
            </a:r>
            <a:r>
              <a:rPr lang="en-US" dirty="0" err="1" smtClean="0">
                <a:solidFill>
                  <a:schemeClr val="tx1"/>
                </a:solidFill>
              </a:rPr>
              <a:t>ক্রুটীর</a:t>
            </a:r>
            <a:r>
              <a:rPr lang="en-US" dirty="0" smtClean="0">
                <a:solidFill>
                  <a:schemeClr val="tx1"/>
                </a:solidFill>
              </a:rPr>
              <a:t> </a:t>
            </a:r>
            <a:r>
              <a:rPr lang="en-US" dirty="0" err="1" smtClean="0">
                <a:solidFill>
                  <a:schemeClr val="tx1"/>
                </a:solidFill>
              </a:rPr>
              <a:t>কারণে</a:t>
            </a:r>
            <a:r>
              <a:rPr lang="en-US" dirty="0" smtClean="0">
                <a:solidFill>
                  <a:schemeClr val="tx1"/>
                </a:solidFill>
              </a:rPr>
              <a:t> </a:t>
            </a:r>
            <a:r>
              <a:rPr lang="en-US" dirty="0" err="1" smtClean="0">
                <a:solidFill>
                  <a:schemeClr val="tx1"/>
                </a:solidFill>
              </a:rPr>
              <a:t>লিকেজ</a:t>
            </a:r>
            <a:r>
              <a:rPr lang="en-US" dirty="0" smtClean="0">
                <a:solidFill>
                  <a:schemeClr val="tx1"/>
                </a:solidFill>
              </a:rPr>
              <a:t> </a:t>
            </a:r>
            <a:r>
              <a:rPr lang="en-US" dirty="0" err="1" smtClean="0">
                <a:solidFill>
                  <a:schemeClr val="tx1"/>
                </a:solidFill>
              </a:rPr>
              <a:t>হলে</a:t>
            </a:r>
            <a:r>
              <a:rPr lang="en-US" dirty="0" smtClean="0">
                <a:solidFill>
                  <a:schemeClr val="tx1"/>
                </a:solidFill>
              </a:rPr>
              <a:t> </a:t>
            </a:r>
            <a:r>
              <a:rPr lang="en-US" dirty="0" err="1" smtClean="0">
                <a:solidFill>
                  <a:schemeClr val="tx1"/>
                </a:solidFill>
              </a:rPr>
              <a:t>তা</a:t>
            </a:r>
            <a:r>
              <a:rPr lang="en-US" dirty="0" smtClean="0">
                <a:solidFill>
                  <a:schemeClr val="tx1"/>
                </a:solidFill>
              </a:rPr>
              <a:t> </a:t>
            </a:r>
            <a:r>
              <a:rPr lang="en-US" dirty="0" err="1" smtClean="0">
                <a:solidFill>
                  <a:schemeClr val="tx1"/>
                </a:solidFill>
              </a:rPr>
              <a:t>হতে</a:t>
            </a:r>
            <a:r>
              <a:rPr lang="en-US" dirty="0" smtClean="0">
                <a:solidFill>
                  <a:schemeClr val="tx1"/>
                </a:solidFill>
              </a:rPr>
              <a:t> </a:t>
            </a:r>
            <a:r>
              <a:rPr lang="en-US" dirty="0" err="1" smtClean="0">
                <a:solidFill>
                  <a:schemeClr val="tx1"/>
                </a:solidFill>
              </a:rPr>
              <a:t>ঘটিত</a:t>
            </a:r>
            <a:r>
              <a:rPr lang="en-US" dirty="0" smtClean="0">
                <a:solidFill>
                  <a:schemeClr val="tx1"/>
                </a:solidFill>
              </a:rPr>
              <a:t> </a:t>
            </a:r>
            <a:r>
              <a:rPr lang="en-US" dirty="0" err="1" smtClean="0">
                <a:solidFill>
                  <a:schemeClr val="tx1"/>
                </a:solidFill>
              </a:rPr>
              <a:t>দুর্ঘটনা</a:t>
            </a:r>
            <a:r>
              <a:rPr lang="en-US" dirty="0" smtClean="0">
                <a:solidFill>
                  <a:schemeClr val="tx1"/>
                </a:solidFill>
              </a:rPr>
              <a:t> </a:t>
            </a:r>
            <a:r>
              <a:rPr lang="en-US" dirty="0" err="1" smtClean="0">
                <a:solidFill>
                  <a:schemeClr val="tx1"/>
                </a:solidFill>
              </a:rPr>
              <a:t>সর্ব</a:t>
            </a:r>
            <a:r>
              <a:rPr lang="en-US" dirty="0" smtClean="0">
                <a:solidFill>
                  <a:schemeClr val="tx1"/>
                </a:solidFill>
              </a:rPr>
              <a:t> </a:t>
            </a:r>
            <a:r>
              <a:rPr lang="en-US" dirty="0" err="1" smtClean="0">
                <a:solidFill>
                  <a:schemeClr val="tx1"/>
                </a:solidFill>
              </a:rPr>
              <a:t>অবস্থায়</a:t>
            </a:r>
            <a:r>
              <a:rPr lang="en-US" dirty="0" smtClean="0">
                <a:solidFill>
                  <a:schemeClr val="tx1"/>
                </a:solidFill>
              </a:rPr>
              <a:t> </a:t>
            </a:r>
            <a:r>
              <a:rPr lang="en-US" dirty="0" err="1" smtClean="0">
                <a:solidFill>
                  <a:schemeClr val="tx1"/>
                </a:solidFill>
              </a:rPr>
              <a:t>প্রতিরোধ</a:t>
            </a:r>
            <a:r>
              <a:rPr lang="en-US" dirty="0" smtClean="0">
                <a:solidFill>
                  <a:schemeClr val="tx1"/>
                </a:solidFill>
              </a:rPr>
              <a:t> </a:t>
            </a:r>
            <a:r>
              <a:rPr lang="en-US" dirty="0" err="1" smtClean="0">
                <a:solidFill>
                  <a:schemeClr val="tx1"/>
                </a:solidFill>
              </a:rPr>
              <a:t>করতে</a:t>
            </a:r>
            <a:r>
              <a:rPr lang="en-US" dirty="0" smtClean="0">
                <a:solidFill>
                  <a:schemeClr val="tx1"/>
                </a:solidFill>
              </a:rPr>
              <a:t> </a:t>
            </a:r>
            <a:r>
              <a:rPr lang="en-US" dirty="0" err="1" smtClean="0">
                <a:solidFill>
                  <a:schemeClr val="tx1"/>
                </a:solidFill>
              </a:rPr>
              <a:t>সক্ষম</a:t>
            </a:r>
            <a:r>
              <a:rPr lang="en-US" dirty="0" smtClean="0">
                <a:solidFill>
                  <a:schemeClr val="tx1"/>
                </a:solidFill>
              </a:rPr>
              <a:t>  </a:t>
            </a:r>
            <a:r>
              <a:rPr lang="en-US" dirty="0" err="1" smtClean="0">
                <a:solidFill>
                  <a:schemeClr val="tx1"/>
                </a:solidFill>
              </a:rPr>
              <a:t>যা</a:t>
            </a:r>
            <a:r>
              <a:rPr lang="en-US" dirty="0" smtClean="0">
                <a:solidFill>
                  <a:schemeClr val="tx1"/>
                </a:solidFill>
              </a:rPr>
              <a:t> </a:t>
            </a:r>
            <a:r>
              <a:rPr lang="en-US" dirty="0" err="1" smtClean="0">
                <a:solidFill>
                  <a:schemeClr val="tx1"/>
                </a:solidFill>
              </a:rPr>
              <a:t>বাজারের</a:t>
            </a:r>
            <a:r>
              <a:rPr lang="en-US" dirty="0" smtClean="0">
                <a:solidFill>
                  <a:schemeClr val="tx1"/>
                </a:solidFill>
              </a:rPr>
              <a:t> </a:t>
            </a:r>
            <a:r>
              <a:rPr lang="en-US" dirty="0" err="1" smtClean="0">
                <a:solidFill>
                  <a:schemeClr val="tx1"/>
                </a:solidFill>
              </a:rPr>
              <a:t>অন্য</a:t>
            </a:r>
            <a:r>
              <a:rPr lang="en-US" dirty="0" smtClean="0">
                <a:solidFill>
                  <a:schemeClr val="tx1"/>
                </a:solidFill>
              </a:rPr>
              <a:t> </a:t>
            </a:r>
            <a:r>
              <a:rPr lang="en-US" dirty="0" err="1" smtClean="0">
                <a:solidFill>
                  <a:schemeClr val="tx1"/>
                </a:solidFill>
              </a:rPr>
              <a:t>প্রযুক্তি</a:t>
            </a:r>
            <a:r>
              <a:rPr lang="en-US" dirty="0" smtClean="0">
                <a:solidFill>
                  <a:schemeClr val="tx1"/>
                </a:solidFill>
              </a:rPr>
              <a:t> </a:t>
            </a:r>
            <a:r>
              <a:rPr lang="en-US" dirty="0" err="1" smtClean="0">
                <a:solidFill>
                  <a:schemeClr val="tx1"/>
                </a:solidFill>
              </a:rPr>
              <a:t>প্রতিরোধ</a:t>
            </a:r>
            <a:r>
              <a:rPr lang="en-US" dirty="0" smtClean="0">
                <a:solidFill>
                  <a:schemeClr val="tx1"/>
                </a:solidFill>
              </a:rPr>
              <a:t> </a:t>
            </a:r>
            <a:r>
              <a:rPr lang="en-US" dirty="0" err="1" smtClean="0">
                <a:solidFill>
                  <a:schemeClr val="tx1"/>
                </a:solidFill>
              </a:rPr>
              <a:t>করতে</a:t>
            </a:r>
            <a:r>
              <a:rPr lang="en-US" dirty="0" smtClean="0">
                <a:solidFill>
                  <a:schemeClr val="tx1"/>
                </a:solidFill>
              </a:rPr>
              <a:t> </a:t>
            </a:r>
            <a:r>
              <a:rPr lang="en-US" dirty="0" err="1" smtClean="0">
                <a:solidFill>
                  <a:schemeClr val="tx1"/>
                </a:solidFill>
              </a:rPr>
              <a:t>অক্ষম</a:t>
            </a:r>
            <a:r>
              <a:rPr lang="en-US" dirty="0" smtClean="0">
                <a:solidFill>
                  <a:schemeClr val="tx1"/>
                </a:solidFill>
              </a:rPr>
              <a:t>  </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Gas Leakage </a:t>
            </a:r>
            <a:r>
              <a:rPr lang="en-US" dirty="0" smtClean="0"/>
              <a:t>A</a:t>
            </a:r>
            <a:r>
              <a:rPr lang="en-US" dirty="0" smtClean="0"/>
              <a:t>ccident </a:t>
            </a:r>
            <a:r>
              <a:rPr lang="en-US" dirty="0" smtClean="0"/>
              <a:t>survey</a:t>
            </a:r>
            <a:endParaRPr lang="en-US" dirty="0"/>
          </a:p>
        </p:txBody>
      </p:sp>
      <p:sp>
        <p:nvSpPr>
          <p:cNvPr id="3" name="Subtitle 2"/>
          <p:cNvSpPr>
            <a:spLocks noGrp="1"/>
          </p:cNvSpPr>
          <p:nvPr>
            <p:ph type="subTitle" idx="1"/>
          </p:nvPr>
        </p:nvSpPr>
        <p:spPr>
          <a:xfrm>
            <a:off x="1295400" y="2133600"/>
            <a:ext cx="6400800" cy="3657600"/>
          </a:xfrm>
        </p:spPr>
        <p:txBody>
          <a:bodyPr>
            <a:normAutofit fontScale="85000" lnSpcReduction="20000"/>
          </a:bodyPr>
          <a:lstStyle/>
          <a:p>
            <a:r>
              <a:rPr lang="as-IN" dirty="0" smtClean="0"/>
              <a:t>সিভিল ডিফেন্স ও ফায়ার সার্ভিসের এক সমীক্ষায় দেখা গেছে, ২০১৮ সালে দেশে গ্যাস দুর্ঘটনা ঘটেছে ১৭৮টি, যা ২০১৭ সালের তুলনায় অন্তত ১০০ বেশি। ২০১৬ সালে দেশে গ্যাস দুর্ঘটনা ঘটেছিল ১৩১টি। আর ২০১৫ সালে ৮০টি গ্যাস দুর্ঘটনা ঘটেছিল। বর্তমানেও এ ধরনের ঘটনা ঘটেই চলছে। বলার অপেক্ষা রাখে না, কারিগরি ত্রুটি, অসচেতনতা ও অসতর্কতার ফলেই দেশে এ ধরনের গ্যাস দুর্ঘটনা ঘটছে এবং তা দিনে দিনে বেড়েই চলেছে; যা রীতিমতো উদ্বেগের বিষয়।</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600"/>
            <a:ext cx="9144000" cy="7086600"/>
          </a:xfrm>
          <a:noFill/>
        </p:spPr>
        <p:txBody>
          <a:bodyPr>
            <a:noAutofit/>
          </a:bodyPr>
          <a:lstStyle/>
          <a:p>
            <a:endParaRPr lang="en-US" sz="2400" b="1" dirty="0" smtClean="0">
              <a:solidFill>
                <a:schemeClr val="bg1"/>
              </a:solidFill>
            </a:endParaRPr>
          </a:p>
          <a:p>
            <a:pPr algn="l"/>
            <a:r>
              <a:rPr lang="en-US" sz="2800" b="1" dirty="0" smtClean="0">
                <a:solidFill>
                  <a:schemeClr val="bg1"/>
                </a:solidFill>
              </a:rPr>
              <a:t>Gas Leakage </a:t>
            </a:r>
            <a:r>
              <a:rPr lang="en-US" sz="2800" b="1" dirty="0" err="1" smtClean="0">
                <a:solidFill>
                  <a:schemeClr val="bg1"/>
                </a:solidFill>
              </a:rPr>
              <a:t>হলে</a:t>
            </a:r>
            <a:r>
              <a:rPr lang="en-US" sz="2800" b="1" dirty="0" smtClean="0">
                <a:solidFill>
                  <a:schemeClr val="bg1"/>
                </a:solidFill>
              </a:rPr>
              <a:t> [ </a:t>
            </a:r>
            <a:r>
              <a:rPr lang="en-US" sz="2800" b="1" dirty="0" err="1" smtClean="0">
                <a:solidFill>
                  <a:schemeClr val="bg1"/>
                </a:solidFill>
              </a:rPr>
              <a:t>analogRead</a:t>
            </a:r>
            <a:r>
              <a:rPr lang="en-US" sz="2800" b="1" dirty="0" smtClean="0">
                <a:solidFill>
                  <a:schemeClr val="bg1"/>
                </a:solidFill>
              </a:rPr>
              <a:t> &lt;400 ( As a demo ) </a:t>
            </a:r>
          </a:p>
          <a:p>
            <a:pPr algn="l"/>
            <a:endParaRPr lang="en-US" sz="2400" b="1" dirty="0" smtClean="0">
              <a:solidFill>
                <a:schemeClr val="bg1"/>
              </a:solidFill>
            </a:endParaRPr>
          </a:p>
          <a:p>
            <a:pPr algn="l"/>
            <a:r>
              <a:rPr lang="en-US" sz="2400" dirty="0" smtClean="0">
                <a:solidFill>
                  <a:schemeClr val="tx1"/>
                </a:solidFill>
              </a:rPr>
              <a:t>*</a:t>
            </a:r>
            <a:r>
              <a:rPr lang="en-US" sz="2400" b="1" dirty="0" smtClean="0">
                <a:solidFill>
                  <a:schemeClr val="tx1"/>
                </a:solidFill>
              </a:rPr>
              <a:t>Gas Supply Cut Off </a:t>
            </a:r>
            <a:r>
              <a:rPr lang="en-US" sz="2400" b="1" dirty="0" err="1" smtClean="0">
                <a:solidFill>
                  <a:schemeClr val="tx1"/>
                </a:solidFill>
              </a:rPr>
              <a:t>করবে</a:t>
            </a:r>
            <a:endParaRPr lang="en-US" sz="2400" dirty="0" smtClean="0">
              <a:solidFill>
                <a:schemeClr val="tx1"/>
              </a:solidFill>
            </a:endParaRPr>
          </a:p>
          <a:p>
            <a:pPr algn="l"/>
            <a:r>
              <a:rPr lang="en-US" sz="2400" dirty="0" smtClean="0">
                <a:solidFill>
                  <a:schemeClr val="tx1"/>
                </a:solidFill>
              </a:rPr>
              <a:t>*</a:t>
            </a:r>
            <a:r>
              <a:rPr lang="en-US" sz="2400" b="1" dirty="0" smtClean="0">
                <a:solidFill>
                  <a:schemeClr val="tx1"/>
                </a:solidFill>
              </a:rPr>
              <a:t>Alarm </a:t>
            </a:r>
            <a:r>
              <a:rPr lang="en-US" sz="2400" b="1" dirty="0" err="1" smtClean="0">
                <a:solidFill>
                  <a:schemeClr val="tx1"/>
                </a:solidFill>
              </a:rPr>
              <a:t>দিবে</a:t>
            </a:r>
            <a:endParaRPr lang="en-US" sz="2400" dirty="0" smtClean="0">
              <a:solidFill>
                <a:schemeClr val="tx1"/>
              </a:solidFill>
            </a:endParaRPr>
          </a:p>
          <a:p>
            <a:pPr algn="l"/>
            <a:r>
              <a:rPr lang="en-US" sz="2400" dirty="0" smtClean="0">
                <a:solidFill>
                  <a:schemeClr val="tx1"/>
                </a:solidFill>
              </a:rPr>
              <a:t>*</a:t>
            </a:r>
            <a:r>
              <a:rPr lang="en-US" sz="2400" b="1" dirty="0" err="1" smtClean="0">
                <a:solidFill>
                  <a:schemeClr val="tx1"/>
                </a:solidFill>
              </a:rPr>
              <a:t>রান্নাঘরের</a:t>
            </a:r>
            <a:r>
              <a:rPr lang="en-US" sz="2400" b="1" dirty="0" smtClean="0">
                <a:solidFill>
                  <a:schemeClr val="tx1"/>
                </a:solidFill>
              </a:rPr>
              <a:t> Electricity Temporary cut off </a:t>
            </a:r>
            <a:r>
              <a:rPr lang="en-US" sz="2400" b="1" dirty="0" err="1" smtClean="0">
                <a:solidFill>
                  <a:schemeClr val="tx1"/>
                </a:solidFill>
              </a:rPr>
              <a:t>করবে</a:t>
            </a:r>
            <a:endParaRPr lang="en-US" sz="2400" dirty="0" smtClean="0">
              <a:solidFill>
                <a:schemeClr val="tx1"/>
              </a:solidFill>
            </a:endParaRPr>
          </a:p>
          <a:p>
            <a:pPr algn="l"/>
            <a:r>
              <a:rPr lang="en-US" sz="2400" dirty="0" smtClean="0">
                <a:solidFill>
                  <a:schemeClr val="tx1"/>
                </a:solidFill>
              </a:rPr>
              <a:t>*</a:t>
            </a:r>
            <a:r>
              <a:rPr lang="en-US" sz="2400" b="1" dirty="0" err="1" smtClean="0">
                <a:solidFill>
                  <a:schemeClr val="tx1"/>
                </a:solidFill>
              </a:rPr>
              <a:t>রান্নাঘরের</a:t>
            </a:r>
            <a:r>
              <a:rPr lang="en-US" sz="2400" b="1" dirty="0" smtClean="0">
                <a:solidFill>
                  <a:schemeClr val="tx1"/>
                </a:solidFill>
              </a:rPr>
              <a:t> Gas Fan On  </a:t>
            </a:r>
            <a:r>
              <a:rPr lang="en-US" sz="2400" b="1" dirty="0" err="1" smtClean="0">
                <a:solidFill>
                  <a:schemeClr val="tx1"/>
                </a:solidFill>
              </a:rPr>
              <a:t>করবে</a:t>
            </a:r>
            <a:endParaRPr lang="en-US" sz="2400" dirty="0" smtClean="0">
              <a:solidFill>
                <a:schemeClr val="tx1"/>
              </a:solidFill>
            </a:endParaRPr>
          </a:p>
          <a:p>
            <a:pPr algn="l"/>
            <a:r>
              <a:rPr lang="en-US" sz="2400" dirty="0" smtClean="0">
                <a:solidFill>
                  <a:schemeClr val="tx1"/>
                </a:solidFill>
              </a:rPr>
              <a:t>*</a:t>
            </a:r>
            <a:r>
              <a:rPr lang="en-US" sz="2400" b="1" dirty="0" smtClean="0">
                <a:solidFill>
                  <a:schemeClr val="tx1"/>
                </a:solidFill>
              </a:rPr>
              <a:t>Display </a:t>
            </a:r>
            <a:r>
              <a:rPr lang="en-US" sz="2400" b="1" dirty="0" err="1" smtClean="0">
                <a:solidFill>
                  <a:schemeClr val="tx1"/>
                </a:solidFill>
              </a:rPr>
              <a:t>তে</a:t>
            </a:r>
            <a:r>
              <a:rPr lang="en-US" sz="2400" b="1" dirty="0" smtClean="0">
                <a:solidFill>
                  <a:schemeClr val="tx1"/>
                </a:solidFill>
              </a:rPr>
              <a:t> warn </a:t>
            </a:r>
            <a:r>
              <a:rPr lang="en-US" sz="2400" b="1" dirty="0" err="1" smtClean="0">
                <a:solidFill>
                  <a:schemeClr val="tx1"/>
                </a:solidFill>
              </a:rPr>
              <a:t>করবে</a:t>
            </a:r>
            <a:endParaRPr lang="en-US" sz="2400" dirty="0" smtClean="0">
              <a:solidFill>
                <a:schemeClr val="tx1"/>
              </a:solidFill>
            </a:endParaRPr>
          </a:p>
          <a:p>
            <a:pPr algn="l"/>
            <a:r>
              <a:rPr lang="en-US" sz="2400" dirty="0" smtClean="0">
                <a:solidFill>
                  <a:schemeClr val="tx1"/>
                </a:solidFill>
              </a:rPr>
              <a:t>*</a:t>
            </a:r>
            <a:r>
              <a:rPr lang="en-US" sz="2400" b="1" dirty="0" smtClean="0">
                <a:solidFill>
                  <a:schemeClr val="tx1"/>
                </a:solidFill>
              </a:rPr>
              <a:t>LED signal </a:t>
            </a:r>
            <a:r>
              <a:rPr lang="en-US" sz="2400" b="1" dirty="0" err="1" smtClean="0">
                <a:solidFill>
                  <a:schemeClr val="tx1"/>
                </a:solidFill>
              </a:rPr>
              <a:t>দিবে</a:t>
            </a:r>
            <a:endParaRPr lang="en-US" sz="2400" dirty="0" smtClean="0">
              <a:solidFill>
                <a:schemeClr val="tx1"/>
              </a:solidFill>
            </a:endParaRPr>
          </a:p>
          <a:p>
            <a:pPr algn="l"/>
            <a:r>
              <a:rPr lang="en-US" sz="2400" dirty="0" smtClean="0">
                <a:solidFill>
                  <a:schemeClr val="tx1"/>
                </a:solidFill>
              </a:rPr>
              <a:t>*</a:t>
            </a:r>
            <a:r>
              <a:rPr lang="en-US" sz="2400" b="1" dirty="0" smtClean="0">
                <a:solidFill>
                  <a:schemeClr val="tx1"/>
                </a:solidFill>
              </a:rPr>
              <a:t>Mobile Phone এ Notification </a:t>
            </a:r>
            <a:r>
              <a:rPr lang="en-US" sz="2400" b="1" dirty="0" err="1" smtClean="0">
                <a:solidFill>
                  <a:schemeClr val="tx1"/>
                </a:solidFill>
              </a:rPr>
              <a:t>পাঠাবে</a:t>
            </a:r>
            <a:endParaRPr lang="en-US" sz="2400" dirty="0" smtClean="0">
              <a:solidFill>
                <a:schemeClr val="tx1"/>
              </a:solidFill>
            </a:endParaRPr>
          </a:p>
          <a:p>
            <a:pPr algn="l"/>
            <a:endParaRPr lang="en-US" sz="2400" dirty="0" smtClean="0">
              <a:solidFill>
                <a:schemeClr val="tx1"/>
              </a:solidFill>
            </a:endParaRPr>
          </a:p>
          <a:p>
            <a:pPr algn="ctr"/>
            <a:r>
              <a:rPr lang="en-US" sz="2400" b="1" dirty="0" err="1" smtClean="0">
                <a:solidFill>
                  <a:schemeClr val="bg1"/>
                </a:solidFill>
              </a:rPr>
              <a:t>হাল্কা</a:t>
            </a:r>
            <a:r>
              <a:rPr lang="en-US" sz="2400" b="1" dirty="0" smtClean="0">
                <a:solidFill>
                  <a:schemeClr val="bg1"/>
                </a:solidFill>
              </a:rPr>
              <a:t> </a:t>
            </a:r>
            <a:r>
              <a:rPr lang="en-US" sz="2400" b="1" dirty="0" smtClean="0">
                <a:solidFill>
                  <a:schemeClr val="bg1"/>
                </a:solidFill>
              </a:rPr>
              <a:t>Gas </a:t>
            </a:r>
            <a:r>
              <a:rPr lang="en-US" sz="2400" b="1" dirty="0" err="1" smtClean="0">
                <a:solidFill>
                  <a:schemeClr val="bg1"/>
                </a:solidFill>
              </a:rPr>
              <a:t>বের</a:t>
            </a:r>
            <a:r>
              <a:rPr lang="en-US" sz="2400" b="1" dirty="0" smtClean="0">
                <a:solidFill>
                  <a:schemeClr val="bg1"/>
                </a:solidFill>
              </a:rPr>
              <a:t> </a:t>
            </a:r>
            <a:r>
              <a:rPr lang="en-US" sz="2400" b="1" dirty="0" err="1" smtClean="0">
                <a:solidFill>
                  <a:schemeClr val="bg1"/>
                </a:solidFill>
              </a:rPr>
              <a:t>হলে</a:t>
            </a:r>
            <a:r>
              <a:rPr lang="en-US" sz="2400" b="1" dirty="0" smtClean="0">
                <a:solidFill>
                  <a:schemeClr val="bg1"/>
                </a:solidFill>
              </a:rPr>
              <a:t> [</a:t>
            </a:r>
            <a:r>
              <a:rPr lang="en-US" sz="2400" b="1" dirty="0" err="1" smtClean="0">
                <a:solidFill>
                  <a:schemeClr val="bg1"/>
                </a:solidFill>
              </a:rPr>
              <a:t>analogRead</a:t>
            </a:r>
            <a:r>
              <a:rPr lang="en-US" sz="2400" b="1" dirty="0" smtClean="0">
                <a:solidFill>
                  <a:schemeClr val="bg1"/>
                </a:solidFill>
              </a:rPr>
              <a:t> &lt;200 – 399</a:t>
            </a:r>
            <a:r>
              <a:rPr lang="en-US" sz="2400" b="1" dirty="0" smtClean="0">
                <a:solidFill>
                  <a:schemeClr val="bg1"/>
                </a:solidFill>
              </a:rPr>
              <a:t>]</a:t>
            </a:r>
            <a:endParaRPr lang="en-US" sz="2400" dirty="0" smtClean="0">
              <a:solidFill>
                <a:schemeClr val="tx1"/>
              </a:solidFill>
            </a:endParaRPr>
          </a:p>
          <a:p>
            <a:pPr algn="l"/>
            <a:r>
              <a:rPr lang="en-US" sz="2400" dirty="0" smtClean="0">
                <a:solidFill>
                  <a:schemeClr val="tx1"/>
                </a:solidFill>
              </a:rPr>
              <a:t>*</a:t>
            </a:r>
            <a:r>
              <a:rPr lang="en-US" sz="2400" b="1" dirty="0" smtClean="0">
                <a:solidFill>
                  <a:schemeClr val="tx1"/>
                </a:solidFill>
              </a:rPr>
              <a:t>Yellow LED </a:t>
            </a:r>
            <a:r>
              <a:rPr lang="en-US" sz="2400" b="1" dirty="0" err="1" smtClean="0">
                <a:solidFill>
                  <a:schemeClr val="tx1"/>
                </a:solidFill>
              </a:rPr>
              <a:t>জ্বলবে</a:t>
            </a:r>
            <a:endParaRPr lang="en-US" sz="2400" b="1" dirty="0" smtClean="0">
              <a:solidFill>
                <a:schemeClr val="tx1"/>
              </a:solidFill>
            </a:endParaRPr>
          </a:p>
          <a:p>
            <a:pPr algn="l"/>
            <a:r>
              <a:rPr lang="en-US" sz="2400" dirty="0" smtClean="0">
                <a:solidFill>
                  <a:schemeClr val="tx1"/>
                </a:solidFill>
              </a:rPr>
              <a:t>*</a:t>
            </a:r>
            <a:r>
              <a:rPr lang="en-US" sz="2400" b="1" dirty="0" smtClean="0">
                <a:solidFill>
                  <a:schemeClr val="tx1"/>
                </a:solidFill>
              </a:rPr>
              <a:t>Display </a:t>
            </a:r>
            <a:r>
              <a:rPr lang="en-US" sz="2400" b="1" dirty="0" err="1" smtClean="0">
                <a:solidFill>
                  <a:schemeClr val="tx1"/>
                </a:solidFill>
              </a:rPr>
              <a:t>তে</a:t>
            </a:r>
            <a:r>
              <a:rPr lang="en-US" sz="2400" b="1" dirty="0" smtClean="0">
                <a:solidFill>
                  <a:schemeClr val="tx1"/>
                </a:solidFill>
              </a:rPr>
              <a:t> </a:t>
            </a:r>
            <a:r>
              <a:rPr lang="en-US" sz="2400" b="1" dirty="0" err="1" smtClean="0">
                <a:solidFill>
                  <a:schemeClr val="tx1"/>
                </a:solidFill>
              </a:rPr>
              <a:t>দেখাবে</a:t>
            </a:r>
            <a:endParaRPr lang="en-US" sz="2400" b="1" dirty="0" smtClean="0">
              <a:solidFill>
                <a:schemeClr val="tx1"/>
              </a:solidFill>
            </a:endParaRPr>
          </a:p>
          <a:p>
            <a:pPr algn="l"/>
            <a:endParaRPr lang="en-US" sz="2400" dirty="0" smtClean="0">
              <a:solidFill>
                <a:schemeClr val="tx1"/>
              </a:solidFill>
            </a:endParaRPr>
          </a:p>
          <a:p>
            <a:pPr algn="ctr"/>
            <a:r>
              <a:rPr lang="en-US" sz="2400" b="1" dirty="0" smtClean="0">
                <a:solidFill>
                  <a:schemeClr val="bg1"/>
                </a:solidFill>
              </a:rPr>
              <a:t> </a:t>
            </a:r>
            <a:r>
              <a:rPr lang="en-US" sz="2400" b="1" dirty="0" err="1" smtClean="0">
                <a:solidFill>
                  <a:schemeClr val="bg1"/>
                </a:solidFill>
              </a:rPr>
              <a:t>সর্ব-</a:t>
            </a:r>
            <a:r>
              <a:rPr lang="en-US" sz="2400" b="1" dirty="0" err="1" smtClean="0">
                <a:solidFill>
                  <a:schemeClr val="bg1"/>
                </a:solidFill>
              </a:rPr>
              <a:t>অবস্থায়</a:t>
            </a:r>
            <a:r>
              <a:rPr lang="en-US" sz="2400" b="1" dirty="0" smtClean="0">
                <a:solidFill>
                  <a:schemeClr val="bg1"/>
                </a:solidFill>
              </a:rPr>
              <a:t>[ </a:t>
            </a:r>
            <a:r>
              <a:rPr lang="en-US" sz="2400" b="1" dirty="0" err="1" smtClean="0">
                <a:solidFill>
                  <a:schemeClr val="bg1"/>
                </a:solidFill>
              </a:rPr>
              <a:t>analogRead</a:t>
            </a:r>
            <a:r>
              <a:rPr lang="en-US" sz="2400" b="1" dirty="0" smtClean="0">
                <a:solidFill>
                  <a:schemeClr val="bg1"/>
                </a:solidFill>
              </a:rPr>
              <a:t> &gt;200]</a:t>
            </a:r>
            <a:endParaRPr lang="en-US" sz="2400" dirty="0" smtClean="0">
              <a:solidFill>
                <a:schemeClr val="tx1"/>
              </a:solidFill>
            </a:endParaRPr>
          </a:p>
          <a:p>
            <a:pPr algn="l">
              <a:buFont typeface="Arial" charset="0"/>
              <a:buChar char="•"/>
            </a:pPr>
            <a:r>
              <a:rPr lang="en-US" sz="2400" b="1" dirty="0" smtClean="0">
                <a:solidFill>
                  <a:schemeClr val="tx1"/>
                </a:solidFill>
              </a:rPr>
              <a:t>Green LED </a:t>
            </a:r>
            <a:r>
              <a:rPr lang="en-US" sz="2400" b="1" dirty="0" err="1" smtClean="0">
                <a:solidFill>
                  <a:schemeClr val="tx1"/>
                </a:solidFill>
              </a:rPr>
              <a:t>জ্বলবে</a:t>
            </a:r>
            <a:endParaRPr lang="en-US" sz="2400" b="1" dirty="0" smtClean="0">
              <a:solidFill>
                <a:schemeClr val="tx1"/>
              </a:solidFill>
            </a:endParaRPr>
          </a:p>
          <a:p>
            <a:pPr algn="l">
              <a:buFont typeface="Arial" charset="0"/>
              <a:buChar char="•"/>
            </a:pPr>
            <a:r>
              <a:rPr lang="en-US" sz="2400" b="1" dirty="0" smtClean="0">
                <a:solidFill>
                  <a:schemeClr val="tx1"/>
                </a:solidFill>
              </a:rPr>
              <a:t>Display </a:t>
            </a:r>
            <a:r>
              <a:rPr lang="en-US" sz="2400" b="1" dirty="0" err="1" smtClean="0">
                <a:solidFill>
                  <a:schemeClr val="tx1"/>
                </a:solidFill>
              </a:rPr>
              <a:t>তে</a:t>
            </a:r>
            <a:r>
              <a:rPr lang="en-US" sz="2400" b="1" dirty="0" smtClean="0">
                <a:solidFill>
                  <a:schemeClr val="tx1"/>
                </a:solidFill>
              </a:rPr>
              <a:t> Show </a:t>
            </a:r>
            <a:r>
              <a:rPr lang="en-US" sz="2400" b="1" dirty="0" err="1" smtClean="0">
                <a:solidFill>
                  <a:schemeClr val="tx1"/>
                </a:solidFill>
              </a:rPr>
              <a:t>করবে</a:t>
            </a:r>
            <a:r>
              <a:rPr lang="en-US" sz="2400" b="1" dirty="0" smtClean="0">
                <a:solidFill>
                  <a:schemeClr val="tx1"/>
                </a:solidFill>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52400"/>
            <a:ext cx="9144000" cy="6858000"/>
          </a:xfrm>
        </p:spPr>
        <p:txBody>
          <a:bodyPr>
            <a:noAutofit/>
          </a:bodyPr>
          <a:lstStyle/>
          <a:p>
            <a:pPr algn="ctr"/>
            <a:r>
              <a:rPr lang="en-US" sz="2000" b="1" u="sng" dirty="0" smtClean="0">
                <a:solidFill>
                  <a:schemeClr val="bg1"/>
                </a:solidFill>
                <a:effectLst/>
              </a:rPr>
              <a:t>Gas </a:t>
            </a:r>
            <a:r>
              <a:rPr lang="en-US" sz="2000" b="1" u="sng" dirty="0" smtClean="0">
                <a:solidFill>
                  <a:schemeClr val="bg1"/>
                </a:solidFill>
                <a:effectLst/>
              </a:rPr>
              <a:t>Supply Cut Off </a:t>
            </a:r>
            <a:r>
              <a:rPr lang="en-US" sz="2000" b="1" u="sng" dirty="0" err="1" smtClean="0">
                <a:solidFill>
                  <a:schemeClr val="bg1"/>
                </a:solidFill>
                <a:effectLst/>
              </a:rPr>
              <a:t>করবে</a:t>
            </a:r>
            <a:r>
              <a:rPr lang="en-US" sz="2000" b="1" u="sng" dirty="0" smtClean="0">
                <a:solidFill>
                  <a:schemeClr val="bg1"/>
                </a:solidFill>
                <a:effectLst/>
              </a:rPr>
              <a:t> </a:t>
            </a:r>
            <a:r>
              <a:rPr lang="en-US" sz="1800" dirty="0" smtClean="0">
                <a:solidFill>
                  <a:schemeClr val="tx1"/>
                </a:solidFill>
              </a:rPr>
              <a:t/>
            </a:r>
            <a:br>
              <a:rPr lang="en-US" sz="1800" dirty="0" smtClean="0">
                <a:solidFill>
                  <a:schemeClr val="tx1"/>
                </a:solidFill>
              </a:rPr>
            </a:br>
            <a:r>
              <a:rPr lang="en-US" sz="1800" dirty="0" err="1" smtClean="0">
                <a:solidFill>
                  <a:schemeClr val="tx1"/>
                </a:solidFill>
              </a:rPr>
              <a:t>যাতে</a:t>
            </a:r>
            <a:r>
              <a:rPr lang="en-US" sz="1800" dirty="0" smtClean="0">
                <a:solidFill>
                  <a:schemeClr val="tx1"/>
                </a:solidFill>
              </a:rPr>
              <a:t> </a:t>
            </a:r>
            <a:r>
              <a:rPr lang="en-US" sz="1800" dirty="0" err="1" smtClean="0">
                <a:solidFill>
                  <a:schemeClr val="tx1"/>
                </a:solidFill>
              </a:rPr>
              <a:t>আর</a:t>
            </a:r>
            <a:r>
              <a:rPr lang="en-US" sz="1800" dirty="0" smtClean="0">
                <a:solidFill>
                  <a:schemeClr val="tx1"/>
                </a:solidFill>
              </a:rPr>
              <a:t> Gas </a:t>
            </a:r>
            <a:r>
              <a:rPr lang="en-US" sz="1800" dirty="0" err="1" smtClean="0">
                <a:solidFill>
                  <a:schemeClr val="tx1"/>
                </a:solidFill>
              </a:rPr>
              <a:t>না</a:t>
            </a:r>
            <a:r>
              <a:rPr lang="en-US" sz="1800" dirty="0" smtClean="0">
                <a:solidFill>
                  <a:schemeClr val="tx1"/>
                </a:solidFill>
              </a:rPr>
              <a:t> </a:t>
            </a:r>
            <a:r>
              <a:rPr lang="en-US" sz="1800" dirty="0" err="1" smtClean="0">
                <a:solidFill>
                  <a:schemeClr val="tx1"/>
                </a:solidFill>
              </a:rPr>
              <a:t>বের</a:t>
            </a:r>
            <a:r>
              <a:rPr lang="en-US" sz="1800" dirty="0" smtClean="0">
                <a:solidFill>
                  <a:schemeClr val="tx1"/>
                </a:solidFill>
              </a:rPr>
              <a:t> </a:t>
            </a:r>
            <a:r>
              <a:rPr lang="en-US" sz="1800" dirty="0" err="1" smtClean="0">
                <a:solidFill>
                  <a:schemeClr val="tx1"/>
                </a:solidFill>
              </a:rPr>
              <a:t>হয়</a:t>
            </a:r>
            <a:r>
              <a:rPr lang="en-US" sz="1800" dirty="0" smtClean="0">
                <a:solidFill>
                  <a:schemeClr val="tx1"/>
                </a:solidFill>
              </a:rPr>
              <a:t/>
            </a:r>
            <a:br>
              <a:rPr lang="en-US" sz="1800" dirty="0" smtClean="0">
                <a:solidFill>
                  <a:schemeClr val="tx1"/>
                </a:solidFill>
              </a:rPr>
            </a:br>
            <a:r>
              <a:rPr lang="en-US" sz="1800" dirty="0" smtClean="0">
                <a:solidFill>
                  <a:schemeClr val="tx1"/>
                </a:solidFill>
              </a:rPr>
              <a:t/>
            </a:r>
            <a:br>
              <a:rPr lang="en-US" sz="1800" dirty="0" smtClean="0">
                <a:solidFill>
                  <a:schemeClr val="tx1"/>
                </a:solidFill>
              </a:rPr>
            </a:br>
            <a:r>
              <a:rPr lang="en-US" sz="2000" b="1" u="sng" dirty="0" smtClean="0">
                <a:solidFill>
                  <a:schemeClr val="bg1"/>
                </a:solidFill>
                <a:effectLst/>
              </a:rPr>
              <a:t>Alarm </a:t>
            </a:r>
            <a:r>
              <a:rPr lang="en-US" sz="2000" b="1" u="sng" dirty="0" err="1" smtClean="0">
                <a:solidFill>
                  <a:schemeClr val="bg1"/>
                </a:solidFill>
                <a:effectLst/>
              </a:rPr>
              <a:t>দিবে</a:t>
            </a:r>
            <a:r>
              <a:rPr lang="en-US" sz="1800" dirty="0" smtClean="0">
                <a:solidFill>
                  <a:schemeClr val="tx1"/>
                </a:solidFill>
              </a:rPr>
              <a:t/>
            </a:r>
            <a:br>
              <a:rPr lang="en-US" sz="1800" dirty="0" smtClean="0">
                <a:solidFill>
                  <a:schemeClr val="tx1"/>
                </a:solidFill>
              </a:rPr>
            </a:br>
            <a:r>
              <a:rPr lang="en-US" sz="1800" dirty="0" err="1" smtClean="0">
                <a:solidFill>
                  <a:schemeClr val="tx1"/>
                </a:solidFill>
              </a:rPr>
              <a:t>যাতে</a:t>
            </a:r>
            <a:r>
              <a:rPr lang="en-US" sz="1800" dirty="0" smtClean="0">
                <a:solidFill>
                  <a:schemeClr val="tx1"/>
                </a:solidFill>
              </a:rPr>
              <a:t> </a:t>
            </a:r>
            <a:r>
              <a:rPr lang="en-US" sz="1800" dirty="0" err="1" smtClean="0">
                <a:solidFill>
                  <a:schemeClr val="tx1"/>
                </a:solidFill>
              </a:rPr>
              <a:t>বাসায়</a:t>
            </a:r>
            <a:r>
              <a:rPr lang="en-US" sz="1800" dirty="0" smtClean="0">
                <a:solidFill>
                  <a:schemeClr val="tx1"/>
                </a:solidFill>
              </a:rPr>
              <a:t> </a:t>
            </a:r>
            <a:r>
              <a:rPr lang="en-US" sz="1800" dirty="0" err="1" smtClean="0">
                <a:solidFill>
                  <a:schemeClr val="tx1"/>
                </a:solidFill>
              </a:rPr>
              <a:t>অবস্থানরত</a:t>
            </a:r>
            <a:r>
              <a:rPr lang="en-US" sz="1800" dirty="0" smtClean="0">
                <a:solidFill>
                  <a:schemeClr val="tx1"/>
                </a:solidFill>
              </a:rPr>
              <a:t> </a:t>
            </a:r>
            <a:r>
              <a:rPr lang="en-US" sz="1800" dirty="0" err="1" smtClean="0">
                <a:solidFill>
                  <a:schemeClr val="tx1"/>
                </a:solidFill>
              </a:rPr>
              <a:t>মানুষ</a:t>
            </a:r>
            <a:r>
              <a:rPr lang="en-US" sz="1800" dirty="0" smtClean="0">
                <a:solidFill>
                  <a:schemeClr val="tx1"/>
                </a:solidFill>
              </a:rPr>
              <a:t> </a:t>
            </a:r>
            <a:r>
              <a:rPr lang="en-US" sz="1800" dirty="0" err="1" smtClean="0">
                <a:solidFill>
                  <a:schemeClr val="tx1"/>
                </a:solidFill>
              </a:rPr>
              <a:t>বুঝতে</a:t>
            </a:r>
            <a:r>
              <a:rPr lang="en-US" sz="1800" dirty="0" smtClean="0">
                <a:solidFill>
                  <a:schemeClr val="tx1"/>
                </a:solidFill>
              </a:rPr>
              <a:t> </a:t>
            </a:r>
            <a:r>
              <a:rPr lang="en-US" sz="1800" dirty="0" err="1" smtClean="0">
                <a:solidFill>
                  <a:schemeClr val="tx1"/>
                </a:solidFill>
              </a:rPr>
              <a:t>পারে</a:t>
            </a:r>
            <a:r>
              <a:rPr lang="en-US" sz="1800" dirty="0" smtClean="0">
                <a:solidFill>
                  <a:schemeClr val="tx1"/>
                </a:solidFill>
              </a:rPr>
              <a:t> </a:t>
            </a:r>
            <a:r>
              <a:rPr lang="en-US" sz="1600" dirty="0" smtClean="0">
                <a:solidFill>
                  <a:schemeClr val="tx1"/>
                </a:solidFill>
              </a:rPr>
              <a:t/>
            </a:r>
            <a:br>
              <a:rPr lang="en-US" sz="1600" dirty="0" smtClean="0">
                <a:solidFill>
                  <a:schemeClr val="tx1"/>
                </a:solidFill>
              </a:rPr>
            </a:br>
            <a:r>
              <a:rPr lang="en-US" sz="1800" dirty="0" smtClean="0">
                <a:solidFill>
                  <a:schemeClr val="tx1"/>
                </a:solidFill>
              </a:rPr>
              <a:t/>
            </a:r>
            <a:br>
              <a:rPr lang="en-US" sz="1800" dirty="0" smtClean="0">
                <a:solidFill>
                  <a:schemeClr val="tx1"/>
                </a:solidFill>
              </a:rPr>
            </a:br>
            <a:r>
              <a:rPr lang="en-US" sz="2000" b="1" u="sng" dirty="0" err="1" smtClean="0">
                <a:solidFill>
                  <a:schemeClr val="bg1"/>
                </a:solidFill>
                <a:effectLst/>
              </a:rPr>
              <a:t>রান্নাঘরের</a:t>
            </a:r>
            <a:r>
              <a:rPr lang="en-US" sz="2000" b="1" u="sng" dirty="0" smtClean="0">
                <a:solidFill>
                  <a:schemeClr val="bg1"/>
                </a:solidFill>
                <a:effectLst/>
              </a:rPr>
              <a:t> </a:t>
            </a:r>
            <a:r>
              <a:rPr lang="en-US" sz="2000" b="1" u="sng" dirty="0" smtClean="0">
                <a:solidFill>
                  <a:schemeClr val="bg1"/>
                </a:solidFill>
                <a:effectLst/>
              </a:rPr>
              <a:t>Electricity Temporary cut off </a:t>
            </a:r>
            <a:r>
              <a:rPr lang="en-US" sz="2000" b="1" u="sng" dirty="0" err="1" smtClean="0">
                <a:solidFill>
                  <a:schemeClr val="bg1"/>
                </a:solidFill>
                <a:effectLst/>
              </a:rPr>
              <a:t>করবে</a:t>
            </a:r>
            <a:r>
              <a:rPr lang="en-US" sz="1800" dirty="0" smtClean="0">
                <a:solidFill>
                  <a:schemeClr val="tx1"/>
                </a:solidFill>
              </a:rPr>
              <a:t/>
            </a:r>
            <a:br>
              <a:rPr lang="en-US" sz="1800" dirty="0" smtClean="0">
                <a:solidFill>
                  <a:schemeClr val="tx1"/>
                </a:solidFill>
              </a:rPr>
            </a:br>
            <a:r>
              <a:rPr lang="en-US" sz="1800" dirty="0" err="1" smtClean="0">
                <a:solidFill>
                  <a:schemeClr val="tx1"/>
                </a:solidFill>
              </a:rPr>
              <a:t>যাতে</a:t>
            </a:r>
            <a:r>
              <a:rPr lang="en-US" sz="1800" dirty="0" smtClean="0">
                <a:solidFill>
                  <a:schemeClr val="tx1"/>
                </a:solidFill>
              </a:rPr>
              <a:t> Sparking </a:t>
            </a:r>
            <a:r>
              <a:rPr lang="en-US" sz="1800" dirty="0" err="1" smtClean="0">
                <a:solidFill>
                  <a:schemeClr val="tx1"/>
                </a:solidFill>
              </a:rPr>
              <a:t>হয়ে</a:t>
            </a:r>
            <a:r>
              <a:rPr lang="en-US" sz="1800" dirty="0" smtClean="0">
                <a:solidFill>
                  <a:schemeClr val="tx1"/>
                </a:solidFill>
              </a:rPr>
              <a:t> </a:t>
            </a:r>
            <a:r>
              <a:rPr lang="en-US" sz="1800" dirty="0" err="1" smtClean="0">
                <a:solidFill>
                  <a:schemeClr val="tx1"/>
                </a:solidFill>
              </a:rPr>
              <a:t>বিস্ফোরণ</a:t>
            </a:r>
            <a:r>
              <a:rPr lang="en-US" sz="1800" dirty="0" smtClean="0">
                <a:solidFill>
                  <a:schemeClr val="tx1"/>
                </a:solidFill>
              </a:rPr>
              <a:t> </a:t>
            </a:r>
            <a:r>
              <a:rPr lang="en-US" sz="1800" dirty="0" err="1" smtClean="0">
                <a:solidFill>
                  <a:schemeClr val="tx1"/>
                </a:solidFill>
              </a:rPr>
              <a:t>না</a:t>
            </a:r>
            <a:r>
              <a:rPr lang="en-US" sz="1800" dirty="0" smtClean="0">
                <a:solidFill>
                  <a:schemeClr val="tx1"/>
                </a:solidFill>
              </a:rPr>
              <a:t> </a:t>
            </a:r>
            <a:r>
              <a:rPr lang="en-US" sz="1800" dirty="0" err="1" smtClean="0">
                <a:solidFill>
                  <a:schemeClr val="tx1"/>
                </a:solidFill>
              </a:rPr>
              <a:t>হয়</a:t>
            </a:r>
            <a:r>
              <a:rPr lang="en-US" sz="1800" dirty="0" smtClean="0">
                <a:solidFill>
                  <a:schemeClr val="tx1"/>
                </a:solidFill>
              </a:rPr>
              <a:t> </a:t>
            </a:r>
            <a:br>
              <a:rPr lang="en-US" sz="1800" dirty="0" smtClean="0">
                <a:solidFill>
                  <a:schemeClr val="tx1"/>
                </a:solidFill>
              </a:rPr>
            </a:br>
            <a:r>
              <a:rPr lang="en-US" sz="2000" dirty="0" smtClean="0">
                <a:solidFill>
                  <a:schemeClr val="tx1"/>
                </a:solidFill>
              </a:rPr>
              <a:t/>
            </a:r>
            <a:br>
              <a:rPr lang="en-US" sz="2000" dirty="0" smtClean="0">
                <a:solidFill>
                  <a:schemeClr val="tx1"/>
                </a:solidFill>
              </a:rPr>
            </a:br>
            <a:r>
              <a:rPr lang="en-US" sz="2000" b="1" u="sng" dirty="0" err="1" smtClean="0">
                <a:solidFill>
                  <a:schemeClr val="bg1"/>
                </a:solidFill>
                <a:effectLst/>
              </a:rPr>
              <a:t>রান্নাঘরের</a:t>
            </a:r>
            <a:r>
              <a:rPr lang="en-US" sz="2000" b="1" u="sng" dirty="0" smtClean="0">
                <a:solidFill>
                  <a:schemeClr val="bg1"/>
                </a:solidFill>
                <a:effectLst/>
              </a:rPr>
              <a:t> </a:t>
            </a:r>
            <a:r>
              <a:rPr lang="en-US" sz="2000" b="1" u="sng" dirty="0" smtClean="0">
                <a:solidFill>
                  <a:schemeClr val="bg1"/>
                </a:solidFill>
                <a:effectLst/>
              </a:rPr>
              <a:t>Gas Fan On  </a:t>
            </a:r>
            <a:r>
              <a:rPr lang="en-US" sz="2000" b="1" u="sng" dirty="0" err="1" smtClean="0">
                <a:solidFill>
                  <a:schemeClr val="bg1"/>
                </a:solidFill>
                <a:effectLst/>
              </a:rPr>
              <a:t>করবে</a:t>
            </a:r>
            <a:r>
              <a:rPr lang="en-US" sz="1800" dirty="0" smtClean="0">
                <a:solidFill>
                  <a:schemeClr val="tx1"/>
                </a:solidFill>
              </a:rPr>
              <a:t/>
            </a:r>
            <a:br>
              <a:rPr lang="en-US" sz="1800" dirty="0" smtClean="0">
                <a:solidFill>
                  <a:schemeClr val="tx1"/>
                </a:solidFill>
              </a:rPr>
            </a:br>
            <a:r>
              <a:rPr lang="en-US" sz="1800" dirty="0" smtClean="0">
                <a:solidFill>
                  <a:schemeClr val="tx1"/>
                </a:solidFill>
              </a:rPr>
              <a:t>Leakage </a:t>
            </a:r>
            <a:r>
              <a:rPr lang="en-US" sz="1800" dirty="0" err="1" smtClean="0">
                <a:solidFill>
                  <a:schemeClr val="tx1"/>
                </a:solidFill>
              </a:rPr>
              <a:t>হওয়া</a:t>
            </a:r>
            <a:r>
              <a:rPr lang="en-US" sz="1800" dirty="0" smtClean="0">
                <a:solidFill>
                  <a:schemeClr val="tx1"/>
                </a:solidFill>
              </a:rPr>
              <a:t> Gas </a:t>
            </a:r>
            <a:r>
              <a:rPr lang="en-US" sz="1800" dirty="0" err="1" smtClean="0">
                <a:solidFill>
                  <a:schemeClr val="tx1"/>
                </a:solidFill>
              </a:rPr>
              <a:t>বের</a:t>
            </a:r>
            <a:r>
              <a:rPr lang="en-US" sz="1800" dirty="0" smtClean="0">
                <a:solidFill>
                  <a:schemeClr val="tx1"/>
                </a:solidFill>
              </a:rPr>
              <a:t> </a:t>
            </a:r>
            <a:r>
              <a:rPr lang="en-US" sz="1800" dirty="0" err="1" smtClean="0">
                <a:solidFill>
                  <a:schemeClr val="tx1"/>
                </a:solidFill>
              </a:rPr>
              <a:t>করে</a:t>
            </a:r>
            <a:r>
              <a:rPr lang="en-US" sz="1800" dirty="0" smtClean="0">
                <a:solidFill>
                  <a:schemeClr val="tx1"/>
                </a:solidFill>
              </a:rPr>
              <a:t> </a:t>
            </a:r>
            <a:r>
              <a:rPr lang="en-US" sz="1800" dirty="0" err="1" smtClean="0">
                <a:solidFill>
                  <a:schemeClr val="tx1"/>
                </a:solidFill>
              </a:rPr>
              <a:t>দিবে</a:t>
            </a:r>
            <a:r>
              <a:rPr lang="en-US" sz="1800" dirty="0" smtClean="0">
                <a:solidFill>
                  <a:schemeClr val="tx1"/>
                </a:solidFill>
              </a:rPr>
              <a:t> </a:t>
            </a:r>
            <a:r>
              <a:rPr lang="en-US" sz="1800" dirty="0" err="1" smtClean="0">
                <a:solidFill>
                  <a:schemeClr val="tx1"/>
                </a:solidFill>
              </a:rPr>
              <a:t>যাতে</a:t>
            </a:r>
            <a:r>
              <a:rPr lang="en-US" sz="1800" dirty="0" smtClean="0">
                <a:solidFill>
                  <a:schemeClr val="tx1"/>
                </a:solidFill>
              </a:rPr>
              <a:t> </a:t>
            </a:r>
            <a:r>
              <a:rPr lang="en-US" sz="1800" dirty="0" err="1" smtClean="0">
                <a:solidFill>
                  <a:schemeClr val="tx1"/>
                </a:solidFill>
              </a:rPr>
              <a:t>তা</a:t>
            </a:r>
            <a:r>
              <a:rPr lang="en-US" sz="1800" dirty="0" smtClean="0">
                <a:solidFill>
                  <a:schemeClr val="tx1"/>
                </a:solidFill>
              </a:rPr>
              <a:t> </a:t>
            </a:r>
            <a:r>
              <a:rPr lang="en-US" sz="1800" dirty="0" err="1" smtClean="0">
                <a:solidFill>
                  <a:schemeClr val="tx1"/>
                </a:solidFill>
              </a:rPr>
              <a:t>জমে</a:t>
            </a:r>
            <a:r>
              <a:rPr lang="en-US" sz="1800" dirty="0" smtClean="0">
                <a:solidFill>
                  <a:schemeClr val="tx1"/>
                </a:solidFill>
              </a:rPr>
              <a:t> </a:t>
            </a:r>
            <a:r>
              <a:rPr lang="en-US" sz="1800" dirty="0" err="1" smtClean="0">
                <a:solidFill>
                  <a:schemeClr val="tx1"/>
                </a:solidFill>
              </a:rPr>
              <a:t>দুর্ঘটনা</a:t>
            </a:r>
            <a:r>
              <a:rPr lang="en-US" sz="1800" dirty="0" smtClean="0">
                <a:solidFill>
                  <a:schemeClr val="tx1"/>
                </a:solidFill>
              </a:rPr>
              <a:t> </a:t>
            </a:r>
            <a:r>
              <a:rPr lang="en-US" sz="1800" dirty="0" err="1" smtClean="0">
                <a:solidFill>
                  <a:schemeClr val="tx1"/>
                </a:solidFill>
              </a:rPr>
              <a:t>না</a:t>
            </a:r>
            <a:r>
              <a:rPr lang="en-US" sz="1800" dirty="0" smtClean="0">
                <a:solidFill>
                  <a:schemeClr val="tx1"/>
                </a:solidFill>
              </a:rPr>
              <a:t> </a:t>
            </a:r>
            <a:r>
              <a:rPr lang="en-US" sz="1800" dirty="0" err="1" smtClean="0">
                <a:solidFill>
                  <a:schemeClr val="tx1"/>
                </a:solidFill>
              </a:rPr>
              <a:t>ঘটায়</a:t>
            </a:r>
            <a:r>
              <a:rPr lang="en-US" sz="1800" dirty="0" smtClean="0">
                <a:solidFill>
                  <a:schemeClr val="tx1"/>
                </a:solidFill>
              </a:rPr>
              <a:t/>
            </a:r>
            <a:br>
              <a:rPr lang="en-US" sz="1800" dirty="0" smtClean="0">
                <a:solidFill>
                  <a:schemeClr val="tx1"/>
                </a:solidFill>
              </a:rPr>
            </a:br>
            <a:r>
              <a:rPr lang="en-US" sz="1800" dirty="0" smtClean="0">
                <a:solidFill>
                  <a:schemeClr val="tx1"/>
                </a:solidFill>
              </a:rPr>
              <a:t/>
            </a:r>
            <a:br>
              <a:rPr lang="en-US" sz="1800" dirty="0" smtClean="0">
                <a:solidFill>
                  <a:schemeClr val="tx1"/>
                </a:solidFill>
              </a:rPr>
            </a:br>
            <a:r>
              <a:rPr lang="en-US" sz="2000" b="1" u="sng" dirty="0" smtClean="0">
                <a:solidFill>
                  <a:schemeClr val="bg1"/>
                </a:solidFill>
                <a:effectLst/>
              </a:rPr>
              <a:t>Display </a:t>
            </a:r>
            <a:r>
              <a:rPr lang="en-US" sz="2000" b="1" u="sng" dirty="0" err="1" smtClean="0">
                <a:solidFill>
                  <a:schemeClr val="bg1"/>
                </a:solidFill>
                <a:effectLst/>
              </a:rPr>
              <a:t>তে</a:t>
            </a:r>
            <a:r>
              <a:rPr lang="en-US" sz="2000" b="1" u="sng" dirty="0" smtClean="0">
                <a:solidFill>
                  <a:schemeClr val="bg1"/>
                </a:solidFill>
                <a:effectLst/>
              </a:rPr>
              <a:t> warn </a:t>
            </a:r>
            <a:r>
              <a:rPr lang="en-US" sz="2000" b="1" u="sng" dirty="0" err="1" smtClean="0">
                <a:solidFill>
                  <a:schemeClr val="bg1"/>
                </a:solidFill>
                <a:effectLst/>
              </a:rPr>
              <a:t>করবে</a:t>
            </a:r>
            <a:r>
              <a:rPr lang="en-US" sz="1800" dirty="0" smtClean="0">
                <a:solidFill>
                  <a:schemeClr val="tx1"/>
                </a:solidFill>
              </a:rPr>
              <a:t/>
            </a:r>
            <a:br>
              <a:rPr lang="en-US" sz="1800" dirty="0" smtClean="0">
                <a:solidFill>
                  <a:schemeClr val="tx1"/>
                </a:solidFill>
              </a:rPr>
            </a:br>
            <a:r>
              <a:rPr lang="en-US" sz="1800" dirty="0" err="1" smtClean="0">
                <a:solidFill>
                  <a:schemeClr val="tx1"/>
                </a:solidFill>
              </a:rPr>
              <a:t>যাতে</a:t>
            </a:r>
            <a:r>
              <a:rPr lang="en-US" sz="1800" dirty="0" smtClean="0">
                <a:solidFill>
                  <a:schemeClr val="tx1"/>
                </a:solidFill>
              </a:rPr>
              <a:t> alarm </a:t>
            </a:r>
            <a:r>
              <a:rPr lang="en-US" sz="1800" dirty="0" err="1" smtClean="0">
                <a:solidFill>
                  <a:schemeClr val="tx1"/>
                </a:solidFill>
              </a:rPr>
              <a:t>এর</a:t>
            </a:r>
            <a:r>
              <a:rPr lang="en-US" sz="1800" dirty="0" smtClean="0">
                <a:solidFill>
                  <a:schemeClr val="tx1"/>
                </a:solidFill>
              </a:rPr>
              <a:t> </a:t>
            </a:r>
            <a:r>
              <a:rPr lang="en-US" sz="1800" dirty="0" err="1" smtClean="0">
                <a:solidFill>
                  <a:schemeClr val="tx1"/>
                </a:solidFill>
              </a:rPr>
              <a:t>কারণে</a:t>
            </a:r>
            <a:r>
              <a:rPr lang="en-US" sz="1800" dirty="0" smtClean="0">
                <a:solidFill>
                  <a:schemeClr val="tx1"/>
                </a:solidFill>
              </a:rPr>
              <a:t> </a:t>
            </a:r>
            <a:r>
              <a:rPr lang="en-US" sz="1800" dirty="0" err="1" smtClean="0">
                <a:solidFill>
                  <a:schemeClr val="tx1"/>
                </a:solidFill>
              </a:rPr>
              <a:t>বাসায়</a:t>
            </a:r>
            <a:r>
              <a:rPr lang="en-US" sz="1800" dirty="0" smtClean="0">
                <a:solidFill>
                  <a:schemeClr val="tx1"/>
                </a:solidFill>
              </a:rPr>
              <a:t> </a:t>
            </a:r>
            <a:r>
              <a:rPr lang="en-US" sz="1800" dirty="0" err="1" smtClean="0">
                <a:solidFill>
                  <a:schemeClr val="tx1"/>
                </a:solidFill>
              </a:rPr>
              <a:t>অবস্থানরত</a:t>
            </a:r>
            <a:r>
              <a:rPr lang="en-US" sz="1800" dirty="0" smtClean="0">
                <a:solidFill>
                  <a:schemeClr val="tx1"/>
                </a:solidFill>
              </a:rPr>
              <a:t> </a:t>
            </a:r>
            <a:r>
              <a:rPr lang="en-US" sz="1800" dirty="0" err="1" smtClean="0">
                <a:solidFill>
                  <a:schemeClr val="tx1"/>
                </a:solidFill>
              </a:rPr>
              <a:t>মানুষ</a:t>
            </a:r>
            <a:r>
              <a:rPr lang="en-US" sz="1800" dirty="0" smtClean="0">
                <a:solidFill>
                  <a:schemeClr val="tx1"/>
                </a:solidFill>
              </a:rPr>
              <a:t> </a:t>
            </a:r>
            <a:r>
              <a:rPr lang="en-US" sz="1800" dirty="0" err="1" smtClean="0">
                <a:solidFill>
                  <a:schemeClr val="tx1"/>
                </a:solidFill>
              </a:rPr>
              <a:t>বুঝতে</a:t>
            </a:r>
            <a:r>
              <a:rPr lang="en-US" sz="1800" dirty="0" smtClean="0">
                <a:solidFill>
                  <a:schemeClr val="tx1"/>
                </a:solidFill>
              </a:rPr>
              <a:t> </a:t>
            </a:r>
            <a:r>
              <a:rPr lang="en-US" sz="1800" dirty="0" err="1" smtClean="0">
                <a:solidFill>
                  <a:schemeClr val="tx1"/>
                </a:solidFill>
              </a:rPr>
              <a:t>পারে</a:t>
            </a:r>
            <a:r>
              <a:rPr lang="en-US" sz="1800" dirty="0" smtClean="0">
                <a:solidFill>
                  <a:schemeClr val="tx1"/>
                </a:solidFill>
              </a:rPr>
              <a:t> alarm </a:t>
            </a:r>
            <a:r>
              <a:rPr lang="en-US" sz="1800" dirty="0" err="1" smtClean="0">
                <a:solidFill>
                  <a:schemeClr val="tx1"/>
                </a:solidFill>
              </a:rPr>
              <a:t>কেন</a:t>
            </a:r>
            <a:r>
              <a:rPr lang="en-US" sz="1800" dirty="0" smtClean="0">
                <a:solidFill>
                  <a:schemeClr val="tx1"/>
                </a:solidFill>
              </a:rPr>
              <a:t> </a:t>
            </a:r>
            <a:r>
              <a:rPr lang="en-US" sz="1800" dirty="0" err="1" smtClean="0">
                <a:solidFill>
                  <a:schemeClr val="tx1"/>
                </a:solidFill>
              </a:rPr>
              <a:t>বাজছে</a:t>
            </a:r>
            <a:r>
              <a:rPr lang="en-US" sz="1800" dirty="0" smtClean="0">
                <a:solidFill>
                  <a:schemeClr val="tx1"/>
                </a:solidFill>
              </a:rPr>
              <a:t> </a:t>
            </a:r>
            <a:br>
              <a:rPr lang="en-US" sz="1800" dirty="0" smtClean="0">
                <a:solidFill>
                  <a:schemeClr val="tx1"/>
                </a:solidFill>
              </a:rPr>
            </a:br>
            <a:r>
              <a:rPr lang="en-US" sz="1800" dirty="0" smtClean="0">
                <a:solidFill>
                  <a:schemeClr val="tx1"/>
                </a:solidFill>
              </a:rPr>
              <a:t> </a:t>
            </a:r>
            <a:r>
              <a:rPr lang="en-US" sz="1800" dirty="0" smtClean="0">
                <a:solidFill>
                  <a:schemeClr val="tx1"/>
                </a:solidFill>
              </a:rPr>
              <a:t/>
            </a:r>
            <a:br>
              <a:rPr lang="en-US" sz="1800" dirty="0" smtClean="0">
                <a:solidFill>
                  <a:schemeClr val="tx1"/>
                </a:solidFill>
              </a:rPr>
            </a:br>
            <a:r>
              <a:rPr lang="en-US" sz="2000" b="1" u="sng" dirty="0" smtClean="0">
                <a:solidFill>
                  <a:schemeClr val="bg1"/>
                </a:solidFill>
                <a:effectLst/>
              </a:rPr>
              <a:t>LED signal </a:t>
            </a:r>
            <a:r>
              <a:rPr lang="en-US" sz="2000" b="1" u="sng" dirty="0" err="1" smtClean="0">
                <a:solidFill>
                  <a:schemeClr val="bg1"/>
                </a:solidFill>
                <a:effectLst/>
              </a:rPr>
              <a:t>দিবে</a:t>
            </a:r>
            <a:r>
              <a:rPr lang="en-US" sz="1800" dirty="0" smtClean="0">
                <a:solidFill>
                  <a:schemeClr val="tx1"/>
                </a:solidFill>
              </a:rPr>
              <a:t/>
            </a:r>
            <a:br>
              <a:rPr lang="en-US" sz="1800" dirty="0" smtClean="0">
                <a:solidFill>
                  <a:schemeClr val="tx1"/>
                </a:solidFill>
              </a:rPr>
            </a:br>
            <a:r>
              <a:rPr lang="en-US" sz="1800" dirty="0" smtClean="0">
                <a:solidFill>
                  <a:schemeClr val="tx1"/>
                </a:solidFill>
              </a:rPr>
              <a:t>Display </a:t>
            </a:r>
            <a:r>
              <a:rPr lang="en-US" sz="1800" dirty="0" err="1" smtClean="0">
                <a:solidFill>
                  <a:schemeClr val="tx1"/>
                </a:solidFill>
              </a:rPr>
              <a:t>এর</a:t>
            </a:r>
            <a:r>
              <a:rPr lang="en-US" sz="1800" dirty="0" smtClean="0">
                <a:solidFill>
                  <a:schemeClr val="tx1"/>
                </a:solidFill>
              </a:rPr>
              <a:t> </a:t>
            </a:r>
            <a:r>
              <a:rPr lang="en-US" sz="1800" dirty="0" err="1" smtClean="0">
                <a:solidFill>
                  <a:schemeClr val="tx1"/>
                </a:solidFill>
              </a:rPr>
              <a:t>লিখা</a:t>
            </a:r>
            <a:r>
              <a:rPr lang="en-US" sz="1800" dirty="0" smtClean="0">
                <a:solidFill>
                  <a:schemeClr val="tx1"/>
                </a:solidFill>
              </a:rPr>
              <a:t> </a:t>
            </a:r>
            <a:r>
              <a:rPr lang="en-US" sz="1800" dirty="0" err="1" smtClean="0">
                <a:solidFill>
                  <a:schemeClr val="tx1"/>
                </a:solidFill>
              </a:rPr>
              <a:t>পড়তে</a:t>
            </a:r>
            <a:r>
              <a:rPr lang="en-US" sz="1800" dirty="0" smtClean="0">
                <a:solidFill>
                  <a:schemeClr val="tx1"/>
                </a:solidFill>
              </a:rPr>
              <a:t> </a:t>
            </a:r>
            <a:r>
              <a:rPr lang="en-US" sz="1800" dirty="0" err="1" smtClean="0">
                <a:solidFill>
                  <a:schemeClr val="tx1"/>
                </a:solidFill>
              </a:rPr>
              <a:t>অক্ষম</a:t>
            </a:r>
            <a:r>
              <a:rPr lang="en-US" sz="1800" dirty="0" smtClean="0">
                <a:solidFill>
                  <a:schemeClr val="tx1"/>
                </a:solidFill>
              </a:rPr>
              <a:t> </a:t>
            </a:r>
            <a:r>
              <a:rPr lang="en-US" sz="1800" dirty="0" err="1" smtClean="0">
                <a:solidFill>
                  <a:schemeClr val="tx1"/>
                </a:solidFill>
              </a:rPr>
              <a:t>হলে</a:t>
            </a:r>
            <a:r>
              <a:rPr lang="en-US" sz="1800" dirty="0" smtClean="0">
                <a:solidFill>
                  <a:schemeClr val="tx1"/>
                </a:solidFill>
              </a:rPr>
              <a:t> Red light </a:t>
            </a:r>
            <a:r>
              <a:rPr lang="en-US" sz="1800" dirty="0" err="1" smtClean="0">
                <a:solidFill>
                  <a:schemeClr val="tx1"/>
                </a:solidFill>
              </a:rPr>
              <a:t>দেখে</a:t>
            </a:r>
            <a:r>
              <a:rPr lang="en-US" sz="1800" dirty="0" smtClean="0">
                <a:solidFill>
                  <a:schemeClr val="tx1"/>
                </a:solidFill>
              </a:rPr>
              <a:t> </a:t>
            </a:r>
            <a:r>
              <a:rPr lang="en-US" sz="1800" dirty="0" err="1" smtClean="0">
                <a:solidFill>
                  <a:schemeClr val="tx1"/>
                </a:solidFill>
              </a:rPr>
              <a:t>যাতে</a:t>
            </a:r>
            <a:r>
              <a:rPr lang="en-US" sz="1800" dirty="0" smtClean="0">
                <a:solidFill>
                  <a:schemeClr val="tx1"/>
                </a:solidFill>
              </a:rPr>
              <a:t> </a:t>
            </a:r>
            <a:r>
              <a:rPr lang="en-US" sz="1800" dirty="0" err="1" smtClean="0">
                <a:solidFill>
                  <a:schemeClr val="tx1"/>
                </a:solidFill>
              </a:rPr>
              <a:t>বুঝতে</a:t>
            </a:r>
            <a:r>
              <a:rPr lang="en-US" sz="1800" dirty="0" smtClean="0">
                <a:solidFill>
                  <a:schemeClr val="tx1"/>
                </a:solidFill>
              </a:rPr>
              <a:t> </a:t>
            </a:r>
            <a:r>
              <a:rPr lang="en-US" sz="1800" dirty="0" err="1" smtClean="0">
                <a:solidFill>
                  <a:schemeClr val="tx1"/>
                </a:solidFill>
              </a:rPr>
              <a:t>পারে</a:t>
            </a:r>
            <a:r>
              <a:rPr lang="en-US" sz="1800" dirty="0" smtClean="0">
                <a:solidFill>
                  <a:schemeClr val="tx1"/>
                </a:solidFill>
              </a:rPr>
              <a:t> Leakage </a:t>
            </a:r>
            <a:r>
              <a:rPr lang="en-US" sz="1800" dirty="0" err="1" smtClean="0">
                <a:solidFill>
                  <a:schemeClr val="tx1"/>
                </a:solidFill>
              </a:rPr>
              <a:t>হয়েছে</a:t>
            </a:r>
            <a:r>
              <a:rPr lang="en-US" sz="1800" dirty="0" smtClean="0">
                <a:solidFill>
                  <a:schemeClr val="tx1"/>
                </a:solidFill>
              </a:rPr>
              <a:t> ( </a:t>
            </a:r>
            <a:r>
              <a:rPr lang="en-US" sz="1800" dirty="0" err="1" smtClean="0">
                <a:solidFill>
                  <a:schemeClr val="tx1"/>
                </a:solidFill>
              </a:rPr>
              <a:t>আমরা</a:t>
            </a:r>
            <a:r>
              <a:rPr lang="en-US" sz="1800" dirty="0" smtClean="0">
                <a:solidFill>
                  <a:schemeClr val="tx1"/>
                </a:solidFill>
              </a:rPr>
              <a:t> </a:t>
            </a:r>
            <a:r>
              <a:rPr lang="en-US" sz="1800" dirty="0" err="1" smtClean="0">
                <a:solidFill>
                  <a:schemeClr val="tx1"/>
                </a:solidFill>
              </a:rPr>
              <a:t>জানি</a:t>
            </a:r>
            <a:r>
              <a:rPr lang="en-US" sz="1800" dirty="0" smtClean="0">
                <a:solidFill>
                  <a:schemeClr val="tx1"/>
                </a:solidFill>
              </a:rPr>
              <a:t> red light </a:t>
            </a:r>
            <a:r>
              <a:rPr lang="en-US" sz="1800" dirty="0" err="1" smtClean="0">
                <a:solidFill>
                  <a:schemeClr val="tx1"/>
                </a:solidFill>
              </a:rPr>
              <a:t>বিপদের</a:t>
            </a:r>
            <a:r>
              <a:rPr lang="en-US" sz="1800" dirty="0" smtClean="0">
                <a:solidFill>
                  <a:schemeClr val="tx1"/>
                </a:solidFill>
              </a:rPr>
              <a:t> </a:t>
            </a:r>
            <a:r>
              <a:rPr lang="en-US" sz="1800" dirty="0" err="1" smtClean="0">
                <a:solidFill>
                  <a:schemeClr val="tx1"/>
                </a:solidFill>
              </a:rPr>
              <a:t>ইঙ্গিত</a:t>
            </a:r>
            <a:r>
              <a:rPr lang="en-US" sz="1800" dirty="0" smtClean="0">
                <a:solidFill>
                  <a:schemeClr val="tx1"/>
                </a:solidFill>
              </a:rPr>
              <a:t> </a:t>
            </a:r>
            <a:r>
              <a:rPr lang="en-US" sz="1800" dirty="0" err="1" smtClean="0">
                <a:solidFill>
                  <a:schemeClr val="tx1"/>
                </a:solidFill>
              </a:rPr>
              <a:t>দেয়</a:t>
            </a:r>
            <a:r>
              <a:rPr lang="en-US" sz="1800" dirty="0" smtClean="0">
                <a:solidFill>
                  <a:schemeClr val="tx1"/>
                </a:solidFill>
              </a:rPr>
              <a:t> </a:t>
            </a:r>
            <a:br>
              <a:rPr lang="en-US" sz="1800" dirty="0" smtClean="0">
                <a:solidFill>
                  <a:schemeClr val="tx1"/>
                </a:solidFill>
              </a:rPr>
            </a:br>
            <a:r>
              <a:rPr lang="en-US" sz="1800" dirty="0" smtClean="0">
                <a:solidFill>
                  <a:schemeClr val="tx1"/>
                </a:solidFill>
              </a:rPr>
              <a:t>   </a:t>
            </a:r>
            <a:r>
              <a:rPr lang="en-US" sz="1800" dirty="0" smtClean="0">
                <a:solidFill>
                  <a:schemeClr val="tx1"/>
                </a:solidFill>
              </a:rPr>
              <a:t/>
            </a:r>
            <a:br>
              <a:rPr lang="en-US" sz="1800" dirty="0" smtClean="0">
                <a:solidFill>
                  <a:schemeClr val="tx1"/>
                </a:solidFill>
              </a:rPr>
            </a:br>
            <a:r>
              <a:rPr lang="en-US" sz="2000" b="1" u="sng" dirty="0" smtClean="0">
                <a:solidFill>
                  <a:schemeClr val="bg1"/>
                </a:solidFill>
                <a:effectLst/>
              </a:rPr>
              <a:t>Mobile </a:t>
            </a:r>
            <a:r>
              <a:rPr lang="en-US" sz="2000" b="1" u="sng" dirty="0" smtClean="0">
                <a:solidFill>
                  <a:schemeClr val="bg1"/>
                </a:solidFill>
                <a:effectLst/>
              </a:rPr>
              <a:t>Phone এ Notification </a:t>
            </a:r>
            <a:r>
              <a:rPr lang="en-US" sz="2000" b="1" u="sng" dirty="0" err="1" smtClean="0">
                <a:solidFill>
                  <a:schemeClr val="bg1"/>
                </a:solidFill>
                <a:effectLst/>
              </a:rPr>
              <a:t>পাঠাবে</a:t>
            </a:r>
            <a:r>
              <a:rPr lang="en-US" sz="2000" b="1" u="sng" dirty="0" smtClean="0">
                <a:solidFill>
                  <a:schemeClr val="bg1"/>
                </a:solidFill>
                <a:effectLst/>
              </a:rPr>
              <a:t> </a:t>
            </a:r>
            <a:r>
              <a:rPr lang="en-US" sz="1800" dirty="0" smtClean="0">
                <a:solidFill>
                  <a:schemeClr val="tx1"/>
                </a:solidFill>
              </a:rPr>
              <a:t/>
            </a:r>
            <a:br>
              <a:rPr lang="en-US" sz="1800" dirty="0" smtClean="0">
                <a:solidFill>
                  <a:schemeClr val="tx1"/>
                </a:solidFill>
              </a:rPr>
            </a:br>
            <a:r>
              <a:rPr lang="en-US" sz="1800" dirty="0" err="1" smtClean="0">
                <a:solidFill>
                  <a:schemeClr val="tx1"/>
                </a:solidFill>
              </a:rPr>
              <a:t>বাসায়</a:t>
            </a:r>
            <a:r>
              <a:rPr lang="en-US" sz="1800" dirty="0" smtClean="0">
                <a:solidFill>
                  <a:schemeClr val="tx1"/>
                </a:solidFill>
              </a:rPr>
              <a:t> </a:t>
            </a:r>
            <a:r>
              <a:rPr lang="en-US" sz="1800" dirty="0" err="1" smtClean="0">
                <a:solidFill>
                  <a:schemeClr val="tx1"/>
                </a:solidFill>
              </a:rPr>
              <a:t>অবস্থান</a:t>
            </a:r>
            <a:r>
              <a:rPr lang="en-US" sz="1800" dirty="0" smtClean="0">
                <a:solidFill>
                  <a:schemeClr val="tx1"/>
                </a:solidFill>
              </a:rPr>
              <a:t> </a:t>
            </a:r>
            <a:r>
              <a:rPr lang="en-US" sz="1800" dirty="0" err="1" smtClean="0">
                <a:solidFill>
                  <a:schemeClr val="tx1"/>
                </a:solidFill>
              </a:rPr>
              <a:t>না</a:t>
            </a:r>
            <a:r>
              <a:rPr lang="en-US" sz="1800" dirty="0" smtClean="0">
                <a:solidFill>
                  <a:schemeClr val="tx1"/>
                </a:solidFill>
              </a:rPr>
              <a:t> </a:t>
            </a:r>
            <a:r>
              <a:rPr lang="en-US" sz="1800" dirty="0" err="1" smtClean="0">
                <a:solidFill>
                  <a:schemeClr val="tx1"/>
                </a:solidFill>
              </a:rPr>
              <a:t>করলে</a:t>
            </a:r>
            <a:r>
              <a:rPr lang="en-US" sz="1800" dirty="0" smtClean="0">
                <a:solidFill>
                  <a:schemeClr val="tx1"/>
                </a:solidFill>
              </a:rPr>
              <a:t> </a:t>
            </a:r>
            <a:r>
              <a:rPr lang="en-US" sz="1800" dirty="0" err="1" smtClean="0">
                <a:solidFill>
                  <a:schemeClr val="tx1"/>
                </a:solidFill>
              </a:rPr>
              <a:t>বাসার</a:t>
            </a:r>
            <a:r>
              <a:rPr lang="en-US" sz="1800" dirty="0" smtClean="0">
                <a:solidFill>
                  <a:schemeClr val="tx1"/>
                </a:solidFill>
              </a:rPr>
              <a:t> </a:t>
            </a:r>
            <a:r>
              <a:rPr lang="en-US" sz="1800" dirty="0" err="1" smtClean="0">
                <a:solidFill>
                  <a:schemeClr val="tx1"/>
                </a:solidFill>
              </a:rPr>
              <a:t>মালিক</a:t>
            </a:r>
            <a:r>
              <a:rPr lang="en-US" sz="1800" dirty="0" smtClean="0">
                <a:solidFill>
                  <a:schemeClr val="tx1"/>
                </a:solidFill>
              </a:rPr>
              <a:t> </a:t>
            </a:r>
            <a:r>
              <a:rPr lang="en-US" sz="1800" dirty="0" err="1" smtClean="0">
                <a:solidFill>
                  <a:schemeClr val="tx1"/>
                </a:solidFill>
              </a:rPr>
              <a:t>যাতে</a:t>
            </a:r>
            <a:r>
              <a:rPr lang="en-US" sz="1800" dirty="0" smtClean="0">
                <a:solidFill>
                  <a:schemeClr val="tx1"/>
                </a:solidFill>
              </a:rPr>
              <a:t> </a:t>
            </a:r>
            <a:r>
              <a:rPr lang="en-US" sz="1800" dirty="0" err="1" smtClean="0">
                <a:solidFill>
                  <a:schemeClr val="tx1"/>
                </a:solidFill>
              </a:rPr>
              <a:t>বুঝতে</a:t>
            </a:r>
            <a:r>
              <a:rPr lang="en-US" sz="1800" dirty="0" smtClean="0">
                <a:solidFill>
                  <a:schemeClr val="tx1"/>
                </a:solidFill>
              </a:rPr>
              <a:t> </a:t>
            </a:r>
            <a:r>
              <a:rPr lang="en-US" sz="1800" dirty="0" err="1" smtClean="0">
                <a:solidFill>
                  <a:schemeClr val="tx1"/>
                </a:solidFill>
              </a:rPr>
              <a:t>পারে</a:t>
            </a:r>
            <a:r>
              <a:rPr lang="en-US" sz="1800" dirty="0" smtClean="0">
                <a:solidFill>
                  <a:schemeClr val="tx1"/>
                </a:solidFill>
              </a:rPr>
              <a:t> </a:t>
            </a:r>
            <a:r>
              <a:rPr lang="en-US" sz="1800" dirty="0" err="1" smtClean="0">
                <a:solidFill>
                  <a:schemeClr val="tx1"/>
                </a:solidFill>
              </a:rPr>
              <a:t>যে</a:t>
            </a:r>
            <a:r>
              <a:rPr lang="en-US" sz="1800" dirty="0" smtClean="0">
                <a:solidFill>
                  <a:schemeClr val="tx1"/>
                </a:solidFill>
              </a:rPr>
              <a:t> </a:t>
            </a:r>
            <a:r>
              <a:rPr lang="en-US" sz="1800" dirty="0" err="1" smtClean="0">
                <a:solidFill>
                  <a:schemeClr val="tx1"/>
                </a:solidFill>
              </a:rPr>
              <a:t>বাসায়</a:t>
            </a:r>
            <a:r>
              <a:rPr lang="en-US" sz="1800" dirty="0" smtClean="0">
                <a:solidFill>
                  <a:schemeClr val="tx1"/>
                </a:solidFill>
              </a:rPr>
              <a:t> Gas leakage </a:t>
            </a:r>
            <a:r>
              <a:rPr lang="en-US" sz="1800" dirty="0" err="1" smtClean="0">
                <a:solidFill>
                  <a:schemeClr val="tx1"/>
                </a:solidFill>
              </a:rPr>
              <a:t>হয়েছে</a:t>
            </a:r>
            <a:r>
              <a:rPr lang="en-US" sz="1800" dirty="0" smtClean="0">
                <a:solidFill>
                  <a:schemeClr val="tx1"/>
                </a:solidFill>
              </a:rPr>
              <a:t> </a:t>
            </a:r>
            <a:r>
              <a:rPr lang="en-US" sz="1800" dirty="0" err="1" smtClean="0">
                <a:solidFill>
                  <a:schemeClr val="tx1"/>
                </a:solidFill>
              </a:rPr>
              <a:t>এবং</a:t>
            </a:r>
            <a:r>
              <a:rPr lang="en-US" sz="1800" dirty="0" smtClean="0">
                <a:solidFill>
                  <a:schemeClr val="tx1"/>
                </a:solidFill>
              </a:rPr>
              <a:t> </a:t>
            </a:r>
            <a:r>
              <a:rPr lang="en-US" sz="1800" dirty="0" err="1" smtClean="0">
                <a:solidFill>
                  <a:schemeClr val="tx1"/>
                </a:solidFill>
              </a:rPr>
              <a:t>যত</a:t>
            </a:r>
            <a:r>
              <a:rPr lang="en-US" sz="1800" dirty="0" smtClean="0">
                <a:solidFill>
                  <a:schemeClr val="tx1"/>
                </a:solidFill>
              </a:rPr>
              <a:t> </a:t>
            </a:r>
            <a:r>
              <a:rPr lang="en-US" sz="1800" dirty="0" err="1" smtClean="0">
                <a:solidFill>
                  <a:schemeClr val="tx1"/>
                </a:solidFill>
              </a:rPr>
              <a:t>দ্রুত</a:t>
            </a:r>
            <a:r>
              <a:rPr lang="en-US" sz="1800" dirty="0" smtClean="0">
                <a:solidFill>
                  <a:schemeClr val="tx1"/>
                </a:solidFill>
              </a:rPr>
              <a:t> </a:t>
            </a:r>
            <a:r>
              <a:rPr lang="en-US" sz="1800" dirty="0" err="1" smtClean="0">
                <a:solidFill>
                  <a:schemeClr val="tx1"/>
                </a:solidFill>
              </a:rPr>
              <a:t>সম্ভব</a:t>
            </a:r>
            <a:r>
              <a:rPr lang="en-US" sz="1800" dirty="0" smtClean="0">
                <a:solidFill>
                  <a:schemeClr val="tx1"/>
                </a:solidFill>
              </a:rPr>
              <a:t> technician </a:t>
            </a:r>
            <a:r>
              <a:rPr lang="en-US" sz="1800" dirty="0" err="1" smtClean="0">
                <a:solidFill>
                  <a:schemeClr val="tx1"/>
                </a:solidFill>
              </a:rPr>
              <a:t>কে</a:t>
            </a:r>
            <a:r>
              <a:rPr lang="en-US" sz="1800" dirty="0" smtClean="0">
                <a:solidFill>
                  <a:schemeClr val="tx1"/>
                </a:solidFill>
              </a:rPr>
              <a:t> </a:t>
            </a:r>
            <a:r>
              <a:rPr lang="en-US" sz="1800" dirty="0" err="1" smtClean="0">
                <a:solidFill>
                  <a:schemeClr val="tx1"/>
                </a:solidFill>
              </a:rPr>
              <a:t>ডেকে</a:t>
            </a:r>
            <a:r>
              <a:rPr lang="en-US" sz="1800" dirty="0" smtClean="0">
                <a:solidFill>
                  <a:schemeClr val="tx1"/>
                </a:solidFill>
              </a:rPr>
              <a:t> </a:t>
            </a:r>
            <a:r>
              <a:rPr lang="en-US" sz="1800" dirty="0" err="1" smtClean="0">
                <a:solidFill>
                  <a:schemeClr val="tx1"/>
                </a:solidFill>
              </a:rPr>
              <a:t>সমস্যার</a:t>
            </a:r>
            <a:r>
              <a:rPr lang="en-US" sz="1800" dirty="0" smtClean="0">
                <a:solidFill>
                  <a:schemeClr val="tx1"/>
                </a:solidFill>
              </a:rPr>
              <a:t> </a:t>
            </a:r>
            <a:r>
              <a:rPr lang="en-US" sz="1800" dirty="0" err="1" smtClean="0">
                <a:solidFill>
                  <a:schemeClr val="tx1"/>
                </a:solidFill>
              </a:rPr>
              <a:t>সমাধান</a:t>
            </a:r>
            <a:r>
              <a:rPr lang="en-US" sz="1800" dirty="0" smtClean="0">
                <a:solidFill>
                  <a:schemeClr val="tx1"/>
                </a:solidFill>
              </a:rPr>
              <a:t> </a:t>
            </a:r>
            <a:r>
              <a:rPr lang="en-US" sz="1800" dirty="0" err="1" smtClean="0">
                <a:solidFill>
                  <a:schemeClr val="tx1"/>
                </a:solidFill>
              </a:rPr>
              <a:t>করে</a:t>
            </a:r>
            <a:r>
              <a:rPr lang="en-US" sz="1800" dirty="0" smtClean="0">
                <a:solidFill>
                  <a:schemeClr val="tx1"/>
                </a:solidFill>
              </a:rPr>
              <a:t> </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763000" cy="761999"/>
          </a:xfrm>
        </p:spPr>
        <p:txBody>
          <a:bodyPr>
            <a:noAutofit/>
          </a:bodyPr>
          <a:lstStyle/>
          <a:p>
            <a:r>
              <a:rPr lang="en-US" sz="2800" b="1" spc="0" dirty="0" err="1" smtClean="0">
                <a:solidFill>
                  <a:schemeClr val="bg1"/>
                </a:solidFill>
              </a:rPr>
              <a:t>বাজারে</a:t>
            </a:r>
            <a:r>
              <a:rPr lang="en-US" sz="2800" b="1" spc="0" dirty="0" smtClean="0">
                <a:solidFill>
                  <a:schemeClr val="bg1"/>
                </a:solidFill>
              </a:rPr>
              <a:t> </a:t>
            </a:r>
            <a:r>
              <a:rPr lang="en-US" sz="2800" b="1" spc="0" dirty="0" err="1" smtClean="0">
                <a:solidFill>
                  <a:schemeClr val="bg1"/>
                </a:solidFill>
              </a:rPr>
              <a:t>কিনতে</a:t>
            </a:r>
            <a:r>
              <a:rPr lang="en-US" sz="2800" b="1" spc="0" dirty="0" smtClean="0">
                <a:solidFill>
                  <a:schemeClr val="bg1"/>
                </a:solidFill>
              </a:rPr>
              <a:t> </a:t>
            </a:r>
            <a:r>
              <a:rPr lang="en-US" sz="2800" b="1" spc="0" dirty="0" err="1" smtClean="0">
                <a:solidFill>
                  <a:schemeClr val="bg1"/>
                </a:solidFill>
              </a:rPr>
              <a:t>পাওয়া</a:t>
            </a:r>
            <a:r>
              <a:rPr lang="en-US" sz="2800" b="1" spc="0" dirty="0" smtClean="0">
                <a:solidFill>
                  <a:schemeClr val="bg1"/>
                </a:solidFill>
              </a:rPr>
              <a:t> </a:t>
            </a:r>
            <a:r>
              <a:rPr lang="en-US" sz="2800" b="1" spc="0" dirty="0" err="1" smtClean="0">
                <a:solidFill>
                  <a:schemeClr val="bg1"/>
                </a:solidFill>
              </a:rPr>
              <a:t>এবং</a:t>
            </a:r>
            <a:r>
              <a:rPr lang="en-US" sz="2800" b="1" spc="0" dirty="0" smtClean="0">
                <a:solidFill>
                  <a:schemeClr val="bg1"/>
                </a:solidFill>
              </a:rPr>
              <a:t> </a:t>
            </a:r>
            <a:r>
              <a:rPr lang="en-US" sz="2800" b="1" spc="0" dirty="0" err="1" smtClean="0">
                <a:solidFill>
                  <a:schemeClr val="bg1"/>
                </a:solidFill>
              </a:rPr>
              <a:t>এটির</a:t>
            </a:r>
            <a:r>
              <a:rPr lang="en-US" sz="2800" b="1" spc="0" dirty="0" smtClean="0">
                <a:solidFill>
                  <a:schemeClr val="bg1"/>
                </a:solidFill>
              </a:rPr>
              <a:t> </a:t>
            </a:r>
            <a:r>
              <a:rPr lang="en-US" sz="2800" b="1" spc="0" dirty="0" err="1" smtClean="0">
                <a:solidFill>
                  <a:schemeClr val="bg1"/>
                </a:solidFill>
              </a:rPr>
              <a:t>মধ্যে</a:t>
            </a:r>
            <a:r>
              <a:rPr lang="en-US" sz="2800" b="1" spc="0" dirty="0" smtClean="0">
                <a:solidFill>
                  <a:schemeClr val="bg1"/>
                </a:solidFill>
              </a:rPr>
              <a:t> </a:t>
            </a:r>
            <a:r>
              <a:rPr lang="en-US" sz="2800" b="1" spc="0" dirty="0" err="1" smtClean="0">
                <a:solidFill>
                  <a:schemeClr val="bg1"/>
                </a:solidFill>
              </a:rPr>
              <a:t>পার্থক্য</a:t>
            </a:r>
            <a:r>
              <a:rPr lang="en-US" sz="2800" b="1" spc="0" dirty="0" smtClean="0">
                <a:solidFill>
                  <a:schemeClr val="bg1"/>
                </a:solidFill>
              </a:rPr>
              <a:t> </a:t>
            </a:r>
            <a:endParaRPr lang="en-US" sz="2800" b="1" spc="0" dirty="0">
              <a:solidFill>
                <a:schemeClr val="bg1"/>
              </a:solidFill>
            </a:endParaRPr>
          </a:p>
        </p:txBody>
      </p:sp>
      <p:sp>
        <p:nvSpPr>
          <p:cNvPr id="3" name="Subtitle 2"/>
          <p:cNvSpPr>
            <a:spLocks noGrp="1"/>
          </p:cNvSpPr>
          <p:nvPr>
            <p:ph type="subTitle" idx="1"/>
          </p:nvPr>
        </p:nvSpPr>
        <p:spPr>
          <a:xfrm>
            <a:off x="152400" y="1600200"/>
            <a:ext cx="4419600" cy="609600"/>
          </a:xfrm>
        </p:spPr>
        <p:txBody>
          <a:bodyPr>
            <a:noAutofit/>
          </a:bodyPr>
          <a:lstStyle/>
          <a:p>
            <a:pPr algn="l"/>
            <a:r>
              <a:rPr lang="en-US" sz="2000" b="1" i="1" dirty="0" smtClean="0">
                <a:solidFill>
                  <a:schemeClr val="tx1">
                    <a:lumMod val="95000"/>
                  </a:schemeClr>
                </a:solidFill>
              </a:rPr>
              <a:t>Gas supply Cut off  </a:t>
            </a:r>
            <a:r>
              <a:rPr lang="en-US" sz="2000" b="1" i="1" dirty="0" err="1" smtClean="0">
                <a:solidFill>
                  <a:schemeClr val="tx1">
                    <a:lumMod val="95000"/>
                  </a:schemeClr>
                </a:solidFill>
              </a:rPr>
              <a:t>করে</a:t>
            </a:r>
            <a:r>
              <a:rPr lang="en-US" sz="2000" b="1" i="1" dirty="0" smtClean="0">
                <a:solidFill>
                  <a:schemeClr val="tx1">
                    <a:lumMod val="95000"/>
                  </a:schemeClr>
                </a:solidFill>
              </a:rPr>
              <a:t> ,Alarm </a:t>
            </a:r>
            <a:r>
              <a:rPr lang="en-US" sz="2000" b="1" i="1" dirty="0" err="1" smtClean="0">
                <a:solidFill>
                  <a:schemeClr val="tx1">
                    <a:lumMod val="95000"/>
                  </a:schemeClr>
                </a:solidFill>
              </a:rPr>
              <a:t>দেয়</a:t>
            </a:r>
            <a:endParaRPr lang="en-US" sz="2000" b="1" i="1" dirty="0">
              <a:solidFill>
                <a:schemeClr val="tx1">
                  <a:lumMod val="95000"/>
                </a:schemeClr>
              </a:solidFill>
            </a:endParaRPr>
          </a:p>
        </p:txBody>
      </p:sp>
      <p:cxnSp>
        <p:nvCxnSpPr>
          <p:cNvPr id="5" name="Straight Connector 4"/>
          <p:cNvCxnSpPr/>
          <p:nvPr/>
        </p:nvCxnSpPr>
        <p:spPr>
          <a:xfrm>
            <a:off x="4572000" y="1371600"/>
            <a:ext cx="0" cy="5486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1000" y="1066800"/>
            <a:ext cx="4191000" cy="461665"/>
          </a:xfrm>
          <a:prstGeom prst="rect">
            <a:avLst/>
          </a:prstGeom>
          <a:noFill/>
        </p:spPr>
        <p:txBody>
          <a:bodyPr wrap="square" rtlCol="0">
            <a:spAutoFit/>
          </a:bodyPr>
          <a:lstStyle/>
          <a:p>
            <a:r>
              <a:rPr lang="en-US" sz="2400" b="1" u="sng" dirty="0" err="1" smtClean="0"/>
              <a:t>বাজারে</a:t>
            </a:r>
            <a:r>
              <a:rPr lang="en-US" sz="2400" b="1" u="sng" dirty="0" smtClean="0"/>
              <a:t> </a:t>
            </a:r>
            <a:r>
              <a:rPr lang="en-US" sz="2400" b="1" u="sng" dirty="0" err="1" smtClean="0"/>
              <a:t>পাওয়া</a:t>
            </a:r>
            <a:r>
              <a:rPr lang="en-US" sz="2400" b="1" u="sng" dirty="0" smtClean="0"/>
              <a:t> Detector</a:t>
            </a:r>
          </a:p>
        </p:txBody>
      </p:sp>
      <p:cxnSp>
        <p:nvCxnSpPr>
          <p:cNvPr id="8" name="Straight Connector 7"/>
          <p:cNvCxnSpPr/>
          <p:nvPr/>
        </p:nvCxnSpPr>
        <p:spPr>
          <a:xfrm>
            <a:off x="0" y="16002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562600" y="1143000"/>
            <a:ext cx="2100255" cy="461665"/>
          </a:xfrm>
          <a:prstGeom prst="rect">
            <a:avLst/>
          </a:prstGeom>
          <a:noFill/>
        </p:spPr>
        <p:txBody>
          <a:bodyPr wrap="none" rtlCol="0">
            <a:spAutoFit/>
          </a:bodyPr>
          <a:lstStyle/>
          <a:p>
            <a:r>
              <a:rPr lang="en-US" sz="2400" b="1" u="sng" dirty="0" err="1" smtClean="0"/>
              <a:t>এই</a:t>
            </a:r>
            <a:r>
              <a:rPr lang="en-US" sz="2400" b="1" u="sng" dirty="0" smtClean="0"/>
              <a:t>  Detector</a:t>
            </a:r>
            <a:endParaRPr lang="en-US" sz="2400" b="1" u="sng" dirty="0"/>
          </a:p>
        </p:txBody>
      </p:sp>
      <p:sp>
        <p:nvSpPr>
          <p:cNvPr id="10" name="TextBox 9"/>
          <p:cNvSpPr txBox="1"/>
          <p:nvPr/>
        </p:nvSpPr>
        <p:spPr>
          <a:xfrm>
            <a:off x="4646615" y="1676400"/>
            <a:ext cx="4497385" cy="1508105"/>
          </a:xfrm>
          <a:prstGeom prst="rect">
            <a:avLst/>
          </a:prstGeom>
          <a:noFill/>
        </p:spPr>
        <p:txBody>
          <a:bodyPr wrap="square" rtlCol="0">
            <a:spAutoFit/>
          </a:bodyPr>
          <a:lstStyle/>
          <a:p>
            <a:r>
              <a:rPr lang="en-US" b="1" i="1" dirty="0" smtClean="0">
                <a:effectLst>
                  <a:outerShdw blurRad="38100" dist="38100" dir="2700000" algn="tl">
                    <a:srgbClr val="000000">
                      <a:alpha val="43137"/>
                    </a:srgbClr>
                  </a:outerShdw>
                </a:effectLst>
              </a:rPr>
              <a:t>Gas Supply Cut off </a:t>
            </a:r>
            <a:r>
              <a:rPr lang="en-US" b="1" i="1" dirty="0" err="1" smtClean="0">
                <a:effectLst>
                  <a:outerShdw blurRad="38100" dist="38100" dir="2700000" algn="tl">
                    <a:srgbClr val="000000">
                      <a:alpha val="43137"/>
                    </a:srgbClr>
                  </a:outerShdw>
                </a:effectLst>
              </a:rPr>
              <a:t>করে</a:t>
            </a:r>
            <a:r>
              <a:rPr lang="en-US" b="1" i="1" dirty="0" smtClean="0">
                <a:effectLst>
                  <a:outerShdw blurRad="38100" dist="38100" dir="2700000" algn="tl">
                    <a:srgbClr val="000000">
                      <a:alpha val="43137"/>
                    </a:srgbClr>
                  </a:outerShdw>
                </a:effectLst>
              </a:rPr>
              <a:t> , Alarm </a:t>
            </a:r>
            <a:r>
              <a:rPr lang="en-US" b="1" i="1" dirty="0" err="1" smtClean="0">
                <a:effectLst>
                  <a:outerShdw blurRad="38100" dist="38100" dir="2700000" algn="tl">
                    <a:srgbClr val="000000">
                      <a:alpha val="43137"/>
                    </a:srgbClr>
                  </a:outerShdw>
                </a:effectLst>
              </a:rPr>
              <a:t>দেয়</a:t>
            </a:r>
            <a:r>
              <a:rPr lang="en-US" b="1" i="1" dirty="0" smtClean="0">
                <a:effectLst>
                  <a:outerShdw blurRad="38100" dist="38100" dir="2700000" algn="tl">
                    <a:srgbClr val="000000">
                      <a:alpha val="43137"/>
                    </a:srgbClr>
                  </a:outerShdw>
                </a:effectLst>
              </a:rPr>
              <a:t> , Display </a:t>
            </a:r>
            <a:r>
              <a:rPr lang="en-US" b="1" i="1" dirty="0" err="1" smtClean="0">
                <a:effectLst>
                  <a:outerShdw blurRad="38100" dist="38100" dir="2700000" algn="tl">
                    <a:srgbClr val="000000">
                      <a:alpha val="43137"/>
                    </a:srgbClr>
                  </a:outerShdw>
                </a:effectLst>
              </a:rPr>
              <a:t>তে</a:t>
            </a:r>
            <a:r>
              <a:rPr lang="en-US" b="1" i="1" dirty="0" smtClean="0">
                <a:effectLst>
                  <a:outerShdw blurRad="38100" dist="38100" dir="2700000" algn="tl">
                    <a:srgbClr val="000000">
                      <a:alpha val="43137"/>
                    </a:srgbClr>
                  </a:outerShdw>
                </a:effectLst>
              </a:rPr>
              <a:t> Show </a:t>
            </a:r>
            <a:r>
              <a:rPr lang="en-US" b="1" i="1" dirty="0" err="1" smtClean="0">
                <a:effectLst>
                  <a:outerShdw blurRad="38100" dist="38100" dir="2700000" algn="tl">
                    <a:srgbClr val="000000">
                      <a:alpha val="43137"/>
                    </a:srgbClr>
                  </a:outerShdw>
                </a:effectLst>
              </a:rPr>
              <a:t>করে,</a:t>
            </a:r>
            <a:r>
              <a:rPr lang="en-US" sz="2000" b="1" i="1" dirty="0" err="1" smtClean="0">
                <a:effectLst>
                  <a:outerShdw blurRad="38100" dist="38100" dir="2700000" algn="tl">
                    <a:srgbClr val="000000">
                      <a:alpha val="43137"/>
                    </a:srgbClr>
                  </a:outerShdw>
                </a:effectLst>
              </a:rPr>
              <a:t>মোবাইল</a:t>
            </a:r>
            <a:r>
              <a:rPr lang="en-US" b="1" i="1" dirty="0" smtClean="0">
                <a:effectLst>
                  <a:outerShdw blurRad="38100" dist="38100" dir="2700000" algn="tl">
                    <a:srgbClr val="000000">
                      <a:alpha val="43137"/>
                    </a:srgbClr>
                  </a:outerShdw>
                </a:effectLst>
              </a:rPr>
              <a:t> এ Notification </a:t>
            </a:r>
            <a:r>
              <a:rPr lang="en-US" b="1" i="1" dirty="0" err="1" smtClean="0">
                <a:effectLst>
                  <a:outerShdw blurRad="38100" dist="38100" dir="2700000" algn="tl">
                    <a:srgbClr val="000000">
                      <a:alpha val="43137"/>
                    </a:srgbClr>
                  </a:outerShdw>
                </a:effectLst>
              </a:rPr>
              <a:t>পাঠায়</a:t>
            </a:r>
            <a:r>
              <a:rPr lang="en-US" b="1" i="1" dirty="0" smtClean="0">
                <a:effectLst>
                  <a:outerShdw blurRad="38100" dist="38100" dir="2700000" algn="tl">
                    <a:srgbClr val="000000">
                      <a:alpha val="43137"/>
                    </a:srgbClr>
                  </a:outerShdw>
                </a:effectLst>
              </a:rPr>
              <a:t> </a:t>
            </a:r>
            <a:r>
              <a:rPr lang="en-US" b="1" i="1" dirty="0" smtClean="0">
                <a:effectLst>
                  <a:outerShdw blurRad="38100" dist="38100" dir="2700000" algn="tl">
                    <a:srgbClr val="000000">
                      <a:alpha val="43137"/>
                    </a:srgbClr>
                  </a:outerShdw>
                </a:effectLst>
              </a:rPr>
              <a:t>, LED Signal </a:t>
            </a:r>
            <a:r>
              <a:rPr lang="en-US" b="1" i="1" dirty="0" err="1" smtClean="0">
                <a:effectLst>
                  <a:outerShdw blurRad="38100" dist="38100" dir="2700000" algn="tl">
                    <a:srgbClr val="000000">
                      <a:alpha val="43137"/>
                    </a:srgbClr>
                  </a:outerShdw>
                </a:effectLst>
              </a:rPr>
              <a:t>দেয়</a:t>
            </a:r>
            <a:r>
              <a:rPr lang="en-US" b="1" i="1" dirty="0" smtClean="0">
                <a:effectLst>
                  <a:outerShdw blurRad="38100" dist="38100" dir="2700000" algn="tl">
                    <a:srgbClr val="000000">
                      <a:alpha val="43137"/>
                    </a:srgbClr>
                  </a:outerShdw>
                </a:effectLst>
              </a:rPr>
              <a:t> , Kitchen </a:t>
            </a:r>
            <a:r>
              <a:rPr lang="en-US" b="1" i="1" dirty="0" err="1" smtClean="0">
                <a:effectLst>
                  <a:outerShdw blurRad="38100" dist="38100" dir="2700000" algn="tl">
                    <a:srgbClr val="000000">
                      <a:alpha val="43137"/>
                    </a:srgbClr>
                  </a:outerShdw>
                </a:effectLst>
              </a:rPr>
              <a:t>এর</a:t>
            </a:r>
            <a:r>
              <a:rPr lang="en-US" b="1" i="1" dirty="0" smtClean="0">
                <a:effectLst>
                  <a:outerShdw blurRad="38100" dist="38100" dir="2700000" algn="tl">
                    <a:srgbClr val="000000">
                      <a:alpha val="43137"/>
                    </a:srgbClr>
                  </a:outerShdw>
                </a:effectLst>
              </a:rPr>
              <a:t> Electricity Cut off </a:t>
            </a:r>
            <a:r>
              <a:rPr lang="en-US" b="1" i="1" dirty="0" err="1" smtClean="0">
                <a:effectLst>
                  <a:outerShdw blurRad="38100" dist="38100" dir="2700000" algn="tl">
                    <a:srgbClr val="000000">
                      <a:alpha val="43137"/>
                    </a:srgbClr>
                  </a:outerShdw>
                </a:effectLst>
              </a:rPr>
              <a:t>করে</a:t>
            </a:r>
            <a:r>
              <a:rPr lang="en-US" b="1" i="1" dirty="0" smtClean="0">
                <a:effectLst>
                  <a:outerShdw blurRad="38100" dist="38100" dir="2700000" algn="tl">
                    <a:srgbClr val="000000">
                      <a:alpha val="43137"/>
                    </a:srgbClr>
                  </a:outerShdw>
                </a:effectLst>
              </a:rPr>
              <a:t> , </a:t>
            </a:r>
          </a:p>
          <a:p>
            <a:r>
              <a:rPr lang="en-US" b="1" i="1" dirty="0" smtClean="0">
                <a:effectLst>
                  <a:outerShdw blurRad="38100" dist="38100" dir="2700000" algn="tl">
                    <a:srgbClr val="000000">
                      <a:alpha val="43137"/>
                    </a:srgbClr>
                  </a:outerShdw>
                </a:effectLst>
              </a:rPr>
              <a:t>Kitchen </a:t>
            </a:r>
            <a:r>
              <a:rPr lang="en-US" b="1" i="1" dirty="0" err="1" smtClean="0">
                <a:effectLst>
                  <a:outerShdw blurRad="38100" dist="38100" dir="2700000" algn="tl">
                    <a:srgbClr val="000000">
                      <a:alpha val="43137"/>
                    </a:srgbClr>
                  </a:outerShdw>
                </a:effectLst>
              </a:rPr>
              <a:t>এর</a:t>
            </a:r>
            <a:r>
              <a:rPr lang="en-US" b="1" i="1" dirty="0" smtClean="0">
                <a:effectLst>
                  <a:outerShdw blurRad="38100" dist="38100" dir="2700000" algn="tl">
                    <a:srgbClr val="000000">
                      <a:alpha val="43137"/>
                    </a:srgbClr>
                  </a:outerShdw>
                </a:effectLst>
              </a:rPr>
              <a:t> </a:t>
            </a:r>
            <a:r>
              <a:rPr lang="en-US" b="1" i="1" dirty="0" smtClean="0">
                <a:effectLst>
                  <a:outerShdw blurRad="38100" dist="38100" dir="2700000" algn="tl">
                    <a:srgbClr val="000000">
                      <a:alpha val="43137"/>
                    </a:srgbClr>
                  </a:outerShdw>
                </a:effectLst>
              </a:rPr>
              <a:t>Exhaust fan on </a:t>
            </a:r>
            <a:r>
              <a:rPr lang="en-US" b="1" i="1" dirty="0" err="1" smtClean="0">
                <a:effectLst>
                  <a:outerShdw blurRad="38100" dist="38100" dir="2700000" algn="tl">
                    <a:srgbClr val="000000">
                      <a:alpha val="43137"/>
                    </a:srgbClr>
                  </a:outerShdw>
                </a:effectLst>
              </a:rPr>
              <a:t>করে</a:t>
            </a:r>
            <a:r>
              <a:rPr lang="en-US" b="1" i="1" dirty="0" smtClean="0">
                <a:effectLst>
                  <a:outerShdw blurRad="38100" dist="38100" dir="2700000" algn="tl">
                    <a:srgbClr val="000000">
                      <a:alpha val="43137"/>
                    </a:srgbClr>
                  </a:outerShdw>
                </a:effectLst>
              </a:rPr>
              <a:t> </a:t>
            </a:r>
            <a:endParaRPr lang="en-US" b="1" i="1" dirty="0" smtClean="0">
              <a:effectLst>
                <a:outerShdw blurRad="38100" dist="38100" dir="2700000" algn="tl">
                  <a:srgbClr val="000000">
                    <a:alpha val="43137"/>
                  </a:srgbClr>
                </a:outerShdw>
              </a:effectLst>
            </a:endParaRPr>
          </a:p>
        </p:txBody>
      </p:sp>
      <p:cxnSp>
        <p:nvCxnSpPr>
          <p:cNvPr id="12" name="Straight Connector 11"/>
          <p:cNvCxnSpPr/>
          <p:nvPr/>
        </p:nvCxnSpPr>
        <p:spPr>
          <a:xfrm>
            <a:off x="27432" y="3200400"/>
            <a:ext cx="9116568"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28600" y="3200400"/>
            <a:ext cx="4572000" cy="707886"/>
          </a:xfrm>
          <a:prstGeom prst="rect">
            <a:avLst/>
          </a:prstGeom>
          <a:noFill/>
        </p:spPr>
        <p:txBody>
          <a:bodyPr wrap="square" rtlCol="0">
            <a:spAutoFit/>
          </a:bodyPr>
          <a:lstStyle/>
          <a:p>
            <a:r>
              <a:rPr lang="en-US" sz="2000" b="1" i="1" dirty="0" smtClean="0"/>
              <a:t>Load shedding </a:t>
            </a:r>
            <a:r>
              <a:rPr lang="en-US" sz="2000" b="1" i="1" dirty="0" err="1" smtClean="0"/>
              <a:t>হলে</a:t>
            </a:r>
            <a:r>
              <a:rPr lang="en-US" sz="2000" b="1" i="1" dirty="0" smtClean="0"/>
              <a:t> </a:t>
            </a:r>
            <a:r>
              <a:rPr lang="en-US" sz="2000" b="1" i="1" dirty="0" err="1" smtClean="0"/>
              <a:t>প্রতিরোধে</a:t>
            </a:r>
            <a:r>
              <a:rPr lang="en-US" sz="2000" b="1" i="1" dirty="0" smtClean="0"/>
              <a:t> </a:t>
            </a:r>
            <a:r>
              <a:rPr lang="en-US" sz="2000" b="1" i="1" dirty="0" err="1" smtClean="0"/>
              <a:t>অক্ষম</a:t>
            </a:r>
            <a:endParaRPr lang="en-US" sz="2000" b="1" i="1" dirty="0"/>
          </a:p>
        </p:txBody>
      </p:sp>
      <p:sp>
        <p:nvSpPr>
          <p:cNvPr id="15" name="TextBox 14"/>
          <p:cNvSpPr txBox="1"/>
          <p:nvPr/>
        </p:nvSpPr>
        <p:spPr>
          <a:xfrm>
            <a:off x="4724400" y="3276600"/>
            <a:ext cx="3525324" cy="400110"/>
          </a:xfrm>
          <a:prstGeom prst="rect">
            <a:avLst/>
          </a:prstGeom>
          <a:noFill/>
        </p:spPr>
        <p:txBody>
          <a:bodyPr wrap="none" rtlCol="0">
            <a:spAutoFit/>
          </a:bodyPr>
          <a:lstStyle/>
          <a:p>
            <a:r>
              <a:rPr lang="en-US" sz="2000" b="1" i="1" dirty="0" smtClean="0">
                <a:effectLst>
                  <a:outerShdw blurRad="38100" dist="38100" dir="2700000" algn="tl">
                    <a:srgbClr val="000000">
                      <a:alpha val="43137"/>
                    </a:srgbClr>
                  </a:outerShdw>
                </a:effectLst>
              </a:rPr>
              <a:t>Load</a:t>
            </a:r>
            <a:r>
              <a:rPr lang="en-US" b="1" i="1" dirty="0" smtClean="0">
                <a:effectLst>
                  <a:outerShdw blurRad="38100" dist="38100" dir="2700000" algn="tl">
                    <a:srgbClr val="000000">
                      <a:alpha val="43137"/>
                    </a:srgbClr>
                  </a:outerShdw>
                </a:effectLst>
              </a:rPr>
              <a:t> Shedding </a:t>
            </a:r>
            <a:r>
              <a:rPr lang="en-US" b="1" i="1" dirty="0" err="1" smtClean="0">
                <a:effectLst>
                  <a:outerShdw blurRad="38100" dist="38100" dir="2700000" algn="tl">
                    <a:srgbClr val="000000">
                      <a:alpha val="43137"/>
                    </a:srgbClr>
                  </a:outerShdw>
                </a:effectLst>
              </a:rPr>
              <a:t>হলেও</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কার্যকর</a:t>
            </a:r>
            <a:endParaRPr lang="en-US" b="1" i="1" dirty="0">
              <a:effectLst>
                <a:outerShdw blurRad="38100" dist="38100" dir="2700000" algn="tl">
                  <a:srgbClr val="000000">
                    <a:alpha val="43137"/>
                  </a:srgbClr>
                </a:outerShdw>
              </a:effectLst>
            </a:endParaRPr>
          </a:p>
        </p:txBody>
      </p:sp>
      <p:cxnSp>
        <p:nvCxnSpPr>
          <p:cNvPr id="17" name="Straight Connector 16"/>
          <p:cNvCxnSpPr/>
          <p:nvPr/>
        </p:nvCxnSpPr>
        <p:spPr>
          <a:xfrm>
            <a:off x="0" y="39624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52400" y="3962400"/>
            <a:ext cx="4419600" cy="923330"/>
          </a:xfrm>
          <a:prstGeom prst="rect">
            <a:avLst/>
          </a:prstGeom>
          <a:noFill/>
        </p:spPr>
        <p:txBody>
          <a:bodyPr wrap="square" rtlCol="0">
            <a:spAutoFit/>
          </a:bodyPr>
          <a:lstStyle/>
          <a:p>
            <a:r>
              <a:rPr lang="en-US" b="1" i="1" dirty="0" smtClean="0"/>
              <a:t>Valve </a:t>
            </a:r>
            <a:r>
              <a:rPr lang="en-US" b="1" i="1" dirty="0" err="1" smtClean="0"/>
              <a:t>এর</a:t>
            </a:r>
            <a:r>
              <a:rPr lang="en-US" b="1" i="1" dirty="0" smtClean="0"/>
              <a:t> </a:t>
            </a:r>
            <a:r>
              <a:rPr lang="en-US" b="1" i="1" dirty="0" err="1" smtClean="0"/>
              <a:t>আগে</a:t>
            </a:r>
            <a:r>
              <a:rPr lang="en-US" b="1" i="1" dirty="0" smtClean="0"/>
              <a:t> </a:t>
            </a:r>
            <a:r>
              <a:rPr lang="en-US" b="1" i="1" dirty="0" err="1" smtClean="0"/>
              <a:t>বা</a:t>
            </a:r>
            <a:r>
              <a:rPr lang="en-US" b="1" i="1" dirty="0" smtClean="0"/>
              <a:t> cylinder </a:t>
            </a:r>
            <a:r>
              <a:rPr lang="en-US" b="1" i="1" dirty="0" err="1" smtClean="0"/>
              <a:t>এর</a:t>
            </a:r>
            <a:r>
              <a:rPr lang="en-US" b="1" i="1" dirty="0" smtClean="0"/>
              <a:t> Valve এ </a:t>
            </a:r>
            <a:r>
              <a:rPr lang="en-US" b="1" i="1" dirty="0" err="1" smtClean="0"/>
              <a:t>অথবা</a:t>
            </a:r>
            <a:r>
              <a:rPr lang="en-US" b="1" i="1" dirty="0" smtClean="0"/>
              <a:t> </a:t>
            </a:r>
            <a:r>
              <a:rPr lang="en-US" b="1" i="1" dirty="0" smtClean="0"/>
              <a:t>Cylinder এ Leakage </a:t>
            </a:r>
            <a:r>
              <a:rPr lang="en-US" b="1" i="1" dirty="0" err="1" smtClean="0"/>
              <a:t>হলে</a:t>
            </a:r>
            <a:r>
              <a:rPr lang="en-US" b="1" i="1" dirty="0" smtClean="0"/>
              <a:t> </a:t>
            </a:r>
            <a:r>
              <a:rPr lang="en-US" b="1" i="1" dirty="0" err="1" smtClean="0"/>
              <a:t>প্রতিরধে</a:t>
            </a:r>
            <a:r>
              <a:rPr lang="en-US" b="1" i="1" dirty="0" smtClean="0"/>
              <a:t> </a:t>
            </a:r>
            <a:r>
              <a:rPr lang="en-US" b="1" i="1" dirty="0" err="1" smtClean="0"/>
              <a:t>অক্ষম</a:t>
            </a:r>
            <a:endParaRPr lang="en-US" b="1" i="1" dirty="0"/>
          </a:p>
        </p:txBody>
      </p:sp>
      <p:sp>
        <p:nvSpPr>
          <p:cNvPr id="19" name="TextBox 18"/>
          <p:cNvSpPr txBox="1"/>
          <p:nvPr/>
        </p:nvSpPr>
        <p:spPr>
          <a:xfrm>
            <a:off x="4648200" y="3962400"/>
            <a:ext cx="4495800" cy="1754326"/>
          </a:xfrm>
          <a:prstGeom prst="rect">
            <a:avLst/>
          </a:prstGeom>
          <a:noFill/>
        </p:spPr>
        <p:txBody>
          <a:bodyPr wrap="square" rtlCol="0">
            <a:spAutoFit/>
          </a:bodyPr>
          <a:lstStyle/>
          <a:p>
            <a:r>
              <a:rPr lang="en-US" b="1" i="1" dirty="0" smtClean="0">
                <a:effectLst>
                  <a:outerShdw blurRad="38100" dist="38100" dir="2700000" algn="tl">
                    <a:srgbClr val="000000">
                      <a:alpha val="43137"/>
                    </a:srgbClr>
                  </a:outerShdw>
                </a:effectLst>
              </a:rPr>
              <a:t>Valve </a:t>
            </a:r>
            <a:r>
              <a:rPr lang="en-US" b="1" i="1" dirty="0" err="1" smtClean="0">
                <a:effectLst>
                  <a:outerShdw blurRad="38100" dist="38100" dir="2700000" algn="tl">
                    <a:srgbClr val="000000">
                      <a:alpha val="43137"/>
                    </a:srgbClr>
                  </a:outerShdw>
                </a:effectLst>
              </a:rPr>
              <a:t>এর</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আগে</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বা</a:t>
            </a:r>
            <a:r>
              <a:rPr lang="en-US" b="1" i="1" dirty="0" smtClean="0">
                <a:effectLst>
                  <a:outerShdw blurRad="38100" dist="38100" dir="2700000" algn="tl">
                    <a:srgbClr val="000000">
                      <a:alpha val="43137"/>
                    </a:srgbClr>
                  </a:outerShdw>
                </a:effectLst>
              </a:rPr>
              <a:t> cylinder </a:t>
            </a:r>
            <a:r>
              <a:rPr lang="en-US" b="1" i="1" dirty="0" err="1" smtClean="0">
                <a:effectLst>
                  <a:outerShdw blurRad="38100" dist="38100" dir="2700000" algn="tl">
                    <a:srgbClr val="000000">
                      <a:alpha val="43137"/>
                    </a:srgbClr>
                  </a:outerShdw>
                </a:effectLst>
              </a:rPr>
              <a:t>এর</a:t>
            </a:r>
            <a:r>
              <a:rPr lang="en-US" b="1" i="1" dirty="0" smtClean="0">
                <a:effectLst>
                  <a:outerShdw blurRad="38100" dist="38100" dir="2700000" algn="tl">
                    <a:srgbClr val="000000">
                      <a:alpha val="43137"/>
                    </a:srgbClr>
                  </a:outerShdw>
                </a:effectLst>
              </a:rPr>
              <a:t> Valve এ </a:t>
            </a:r>
            <a:r>
              <a:rPr lang="en-US" b="1" i="1" dirty="0" err="1" smtClean="0">
                <a:effectLst>
                  <a:outerShdw blurRad="38100" dist="38100" dir="2700000" algn="tl">
                    <a:srgbClr val="000000">
                      <a:alpha val="43137"/>
                    </a:srgbClr>
                  </a:outerShdw>
                </a:effectLst>
              </a:rPr>
              <a:t>অথবা</a:t>
            </a:r>
            <a:r>
              <a:rPr lang="en-US" b="1" i="1" dirty="0" smtClean="0">
                <a:effectLst>
                  <a:outerShdw blurRad="38100" dist="38100" dir="2700000" algn="tl">
                    <a:srgbClr val="000000">
                      <a:alpha val="43137"/>
                    </a:srgbClr>
                  </a:outerShdw>
                </a:effectLst>
              </a:rPr>
              <a:t> Cylinder এ Leakage </a:t>
            </a:r>
            <a:r>
              <a:rPr lang="en-US" b="1" i="1" dirty="0" err="1" smtClean="0">
                <a:effectLst>
                  <a:outerShdw blurRad="38100" dist="38100" dir="2700000" algn="tl">
                    <a:srgbClr val="000000">
                      <a:alpha val="43137"/>
                    </a:srgbClr>
                  </a:outerShdw>
                </a:effectLst>
              </a:rPr>
              <a:t>হলে</a:t>
            </a:r>
            <a:r>
              <a:rPr lang="en-US" b="1" i="1" dirty="0" smtClean="0">
                <a:effectLst>
                  <a:outerShdw blurRad="38100" dist="38100" dir="2700000" algn="tl">
                    <a:srgbClr val="000000">
                      <a:alpha val="43137"/>
                    </a:srgbClr>
                  </a:outerShdw>
                </a:effectLst>
              </a:rPr>
              <a:t> Electricity off </a:t>
            </a:r>
            <a:r>
              <a:rPr lang="en-US" b="1" i="1" dirty="0" err="1" smtClean="0">
                <a:effectLst>
                  <a:outerShdw blurRad="38100" dist="38100" dir="2700000" algn="tl">
                    <a:srgbClr val="000000">
                      <a:alpha val="43137"/>
                    </a:srgbClr>
                  </a:outerShdw>
                </a:effectLst>
              </a:rPr>
              <a:t>করে</a:t>
            </a:r>
            <a:r>
              <a:rPr lang="en-US" b="1" i="1" dirty="0" smtClean="0">
                <a:effectLst>
                  <a:outerShdw blurRad="38100" dist="38100" dir="2700000" algn="tl">
                    <a:srgbClr val="000000">
                      <a:alpha val="43137"/>
                    </a:srgbClr>
                  </a:outerShdw>
                </a:effectLst>
              </a:rPr>
              <a:t> Sparking </a:t>
            </a:r>
            <a:r>
              <a:rPr lang="en-US" b="1" i="1" dirty="0" err="1" smtClean="0">
                <a:effectLst>
                  <a:outerShdw blurRad="38100" dist="38100" dir="2700000" algn="tl">
                    <a:srgbClr val="000000">
                      <a:alpha val="43137"/>
                    </a:srgbClr>
                  </a:outerShdw>
                </a:effectLst>
              </a:rPr>
              <a:t>হওয়া</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থেকে</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বিরত</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রেখে</a:t>
            </a:r>
            <a:r>
              <a:rPr lang="en-US" b="1" i="1" dirty="0" smtClean="0">
                <a:effectLst>
                  <a:outerShdw blurRad="38100" dist="38100" dir="2700000" algn="tl">
                    <a:srgbClr val="000000">
                      <a:alpha val="43137"/>
                    </a:srgbClr>
                  </a:outerShdw>
                </a:effectLst>
              </a:rPr>
              <a:t> &amp; </a:t>
            </a:r>
            <a:r>
              <a:rPr lang="en-US" b="1" i="1" dirty="0" err="1" smtClean="0">
                <a:effectLst>
                  <a:outerShdw blurRad="38100" dist="38100" dir="2700000" algn="tl">
                    <a:srgbClr val="000000">
                      <a:alpha val="43137"/>
                    </a:srgbClr>
                  </a:outerShdw>
                </a:effectLst>
              </a:rPr>
              <a:t>জমে</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থাকা</a:t>
            </a:r>
            <a:r>
              <a:rPr lang="en-US" b="1" i="1" dirty="0" smtClean="0">
                <a:effectLst>
                  <a:outerShdw blurRad="38100" dist="38100" dir="2700000" algn="tl">
                    <a:srgbClr val="000000">
                      <a:alpha val="43137"/>
                    </a:srgbClr>
                  </a:outerShdw>
                </a:effectLst>
              </a:rPr>
              <a:t> Gas </a:t>
            </a:r>
            <a:r>
              <a:rPr lang="en-US" b="1" i="1" dirty="0" err="1" smtClean="0">
                <a:effectLst>
                  <a:outerShdw blurRad="38100" dist="38100" dir="2700000" algn="tl">
                    <a:srgbClr val="000000">
                      <a:alpha val="43137"/>
                    </a:srgbClr>
                  </a:outerShdw>
                </a:effectLst>
              </a:rPr>
              <a:t>কে</a:t>
            </a:r>
            <a:r>
              <a:rPr lang="en-US" b="1" i="1" dirty="0" smtClean="0">
                <a:effectLst>
                  <a:outerShdw blurRad="38100" dist="38100" dir="2700000" algn="tl">
                    <a:srgbClr val="000000">
                      <a:alpha val="43137"/>
                    </a:srgbClr>
                  </a:outerShdw>
                </a:effectLst>
              </a:rPr>
              <a:t> Exhaust Fan on </a:t>
            </a:r>
            <a:r>
              <a:rPr lang="en-US" b="1" i="1" dirty="0" err="1" smtClean="0">
                <a:effectLst>
                  <a:outerShdw blurRad="38100" dist="38100" dir="2700000" algn="tl">
                    <a:srgbClr val="000000">
                      <a:alpha val="43137"/>
                    </a:srgbClr>
                  </a:outerShdw>
                </a:effectLst>
              </a:rPr>
              <a:t>করে</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বের</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করে</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দিয়ে</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দুর্ঘটনা</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প্রতিরধে</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সক্ষম</a:t>
            </a:r>
            <a:r>
              <a:rPr lang="en-US" b="1" i="1" dirty="0" smtClean="0">
                <a:effectLst>
                  <a:outerShdw blurRad="38100" dist="38100" dir="2700000" algn="tl">
                    <a:srgbClr val="000000">
                      <a:alpha val="43137"/>
                    </a:srgbClr>
                  </a:outerShdw>
                </a:effectLst>
              </a:rPr>
              <a:t> </a:t>
            </a:r>
            <a:r>
              <a:rPr lang="en-US" b="1" i="1" dirty="0" smtClean="0">
                <a:effectLst>
                  <a:outerShdw blurRad="38100" dist="38100" dir="2700000" algn="tl">
                    <a:srgbClr val="000000">
                      <a:alpha val="43137"/>
                    </a:srgbClr>
                  </a:outerShdw>
                </a:effectLst>
              </a:rPr>
              <a:t>। </a:t>
            </a:r>
            <a:endParaRPr lang="en-US" b="1" i="1" dirty="0">
              <a:effectLst>
                <a:outerShdw blurRad="38100" dist="38100" dir="2700000" algn="tl">
                  <a:srgbClr val="000000">
                    <a:alpha val="43137"/>
                  </a:srgbClr>
                </a:outerShdw>
              </a:effectLst>
            </a:endParaRPr>
          </a:p>
        </p:txBody>
      </p:sp>
      <p:cxnSp>
        <p:nvCxnSpPr>
          <p:cNvPr id="21" name="Straight Connector 20"/>
          <p:cNvCxnSpPr/>
          <p:nvPr/>
        </p:nvCxnSpPr>
        <p:spPr>
          <a:xfrm>
            <a:off x="0" y="57912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2400" y="5791200"/>
            <a:ext cx="2326278" cy="369332"/>
          </a:xfrm>
          <a:prstGeom prst="rect">
            <a:avLst/>
          </a:prstGeom>
          <a:noFill/>
        </p:spPr>
        <p:txBody>
          <a:bodyPr wrap="none" rtlCol="0">
            <a:spAutoFit/>
          </a:bodyPr>
          <a:lstStyle/>
          <a:p>
            <a:r>
              <a:rPr lang="en-US" b="1" i="1" dirty="0" smtClean="0"/>
              <a:t>Gas </a:t>
            </a:r>
            <a:r>
              <a:rPr lang="en-US" b="1" i="1" dirty="0" err="1" smtClean="0"/>
              <a:t>Sensetivity</a:t>
            </a:r>
            <a:r>
              <a:rPr lang="en-US" b="1" i="1" dirty="0" smtClean="0"/>
              <a:t> </a:t>
            </a:r>
            <a:r>
              <a:rPr lang="en-US" b="1" i="1" dirty="0" err="1" smtClean="0"/>
              <a:t>কম</a:t>
            </a:r>
            <a:endParaRPr lang="en-US" b="1" i="1" dirty="0"/>
          </a:p>
        </p:txBody>
      </p:sp>
      <p:sp>
        <p:nvSpPr>
          <p:cNvPr id="24" name="TextBox 23"/>
          <p:cNvSpPr txBox="1"/>
          <p:nvPr/>
        </p:nvSpPr>
        <p:spPr>
          <a:xfrm>
            <a:off x="4648200" y="5791200"/>
            <a:ext cx="3505200" cy="923330"/>
          </a:xfrm>
          <a:prstGeom prst="rect">
            <a:avLst/>
          </a:prstGeom>
          <a:noFill/>
        </p:spPr>
        <p:txBody>
          <a:bodyPr wrap="square" rtlCol="0">
            <a:spAutoFit/>
          </a:bodyPr>
          <a:lstStyle/>
          <a:p>
            <a:r>
              <a:rPr lang="en-US" b="1" i="1" dirty="0" smtClean="0">
                <a:effectLst>
                  <a:outerShdw blurRad="38100" dist="38100" dir="2700000" algn="tl">
                    <a:srgbClr val="000000">
                      <a:alpha val="43137"/>
                    </a:srgbClr>
                  </a:outerShdw>
                </a:effectLst>
              </a:rPr>
              <a:t>Gas </a:t>
            </a:r>
            <a:r>
              <a:rPr lang="en-US" b="1" i="1" dirty="0" err="1" smtClean="0">
                <a:effectLst>
                  <a:outerShdw blurRad="38100" dist="38100" dir="2700000" algn="tl">
                    <a:srgbClr val="000000">
                      <a:alpha val="43137"/>
                    </a:srgbClr>
                  </a:outerShdw>
                </a:effectLst>
              </a:rPr>
              <a:t>Sensetivity</a:t>
            </a:r>
            <a:r>
              <a:rPr lang="en-US" b="1" i="1" dirty="0" smtClean="0">
                <a:effectLst>
                  <a:outerShdw blurRad="38100" dist="38100" dir="2700000" algn="tl">
                    <a:srgbClr val="000000">
                      <a:alpha val="43137"/>
                    </a:srgbClr>
                  </a:outerShdw>
                </a:effectLst>
              </a:rPr>
              <a:t> </a:t>
            </a:r>
            <a:r>
              <a:rPr lang="en-US" b="1" i="1" dirty="0" smtClean="0">
                <a:effectLst>
                  <a:outerShdw blurRad="38100" dist="38100" dir="2700000" algn="tl">
                    <a:srgbClr val="000000">
                      <a:alpha val="43137"/>
                    </a:srgbClr>
                  </a:outerShdw>
                </a:effectLst>
              </a:rPr>
              <a:t>High </a:t>
            </a:r>
            <a:r>
              <a:rPr lang="en-US" b="1" i="1" dirty="0" err="1" smtClean="0">
                <a:effectLst>
                  <a:outerShdw blurRad="38100" dist="38100" dir="2700000" algn="tl">
                    <a:srgbClr val="000000">
                      <a:alpha val="43137"/>
                    </a:srgbClr>
                  </a:outerShdw>
                </a:effectLst>
              </a:rPr>
              <a:t>এবং</a:t>
            </a:r>
            <a:r>
              <a:rPr lang="en-US" b="1" i="1" dirty="0" smtClean="0">
                <a:effectLst>
                  <a:outerShdw blurRad="38100" dist="38100" dir="2700000" algn="tl">
                    <a:srgbClr val="000000">
                      <a:alpha val="43137"/>
                    </a:srgbClr>
                  </a:outerShdw>
                </a:effectLst>
              </a:rPr>
              <a:t> Coding </a:t>
            </a:r>
            <a:r>
              <a:rPr lang="en-US" b="1" i="1" dirty="0" err="1" smtClean="0">
                <a:effectLst>
                  <a:outerShdw blurRad="38100" dist="38100" dir="2700000" algn="tl">
                    <a:srgbClr val="000000">
                      <a:alpha val="43137"/>
                    </a:srgbClr>
                  </a:outerShdw>
                </a:effectLst>
              </a:rPr>
              <a:t>এর</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মাধ্যমে</a:t>
            </a:r>
            <a:r>
              <a:rPr lang="en-US" b="1" i="1" dirty="0" smtClean="0">
                <a:effectLst>
                  <a:outerShdw blurRad="38100" dist="38100" dir="2700000" algn="tl">
                    <a:srgbClr val="000000">
                      <a:alpha val="43137"/>
                    </a:srgbClr>
                  </a:outerShdw>
                </a:effectLst>
              </a:rPr>
              <a:t> </a:t>
            </a:r>
            <a:r>
              <a:rPr lang="en-US" b="1" i="1" dirty="0" err="1" smtClean="0">
                <a:effectLst>
                  <a:outerShdw blurRad="38100" dist="38100" dir="2700000" algn="tl">
                    <a:srgbClr val="000000">
                      <a:alpha val="43137"/>
                    </a:srgbClr>
                  </a:outerShdw>
                </a:effectLst>
              </a:rPr>
              <a:t>পরিবর্তনশীল</a:t>
            </a:r>
            <a:endParaRPr lang="en-US" b="1" i="1" dirty="0" smtClean="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828800"/>
            <a:ext cx="8077200" cy="3733800"/>
          </a:xfrm>
        </p:spPr>
        <p:txBody>
          <a:bodyPr>
            <a:noAutofit/>
          </a:bodyPr>
          <a:lstStyle/>
          <a:p>
            <a:r>
              <a:rPr lang="en-US" sz="4000" dirty="0" smtClean="0">
                <a:solidFill>
                  <a:schemeClr val="tx1"/>
                </a:solidFill>
              </a:rPr>
              <a:t> </a:t>
            </a:r>
            <a:endParaRPr lang="en-US" sz="4000" dirty="0">
              <a:solidFill>
                <a:schemeClr val="tx1"/>
              </a:solidFill>
            </a:endParaRPr>
          </a:p>
        </p:txBody>
      </p:sp>
      <p:pic>
        <p:nvPicPr>
          <p:cNvPr id="5" name="Picture 4" descr="DIAGRAM.png"/>
          <p:cNvPicPr>
            <a:picLocks noChangeAspect="1"/>
          </p:cNvPicPr>
          <p:nvPr/>
        </p:nvPicPr>
        <p:blipFill>
          <a:blip r:embed="rId2" cstate="print"/>
          <a:stretch>
            <a:fillRect/>
          </a:stretch>
        </p:blipFill>
        <p:spPr>
          <a:xfrm>
            <a:off x="457200" y="1524000"/>
            <a:ext cx="8466356" cy="4718304"/>
          </a:xfrm>
          <a:prstGeom prst="rect">
            <a:avLst/>
          </a:prstGeom>
        </p:spPr>
      </p:pic>
      <p:sp>
        <p:nvSpPr>
          <p:cNvPr id="6" name="TextBox 5"/>
          <p:cNvSpPr txBox="1"/>
          <p:nvPr/>
        </p:nvSpPr>
        <p:spPr>
          <a:xfrm>
            <a:off x="3200400" y="304800"/>
            <a:ext cx="2667000" cy="707886"/>
          </a:xfrm>
          <a:prstGeom prst="rect">
            <a:avLst/>
          </a:prstGeom>
          <a:noFill/>
        </p:spPr>
        <p:txBody>
          <a:bodyPr wrap="square" rtlCol="0">
            <a:spAutoFit/>
          </a:bodyPr>
          <a:lstStyle/>
          <a:p>
            <a:r>
              <a:rPr lang="en-US" sz="4000" b="1" dirty="0" smtClean="0">
                <a:solidFill>
                  <a:schemeClr val="bg1"/>
                </a:solidFill>
              </a:rPr>
              <a:t>Diagram</a:t>
            </a:r>
            <a:endParaRPr lang="en-US" sz="4000" b="1"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126</TotalTime>
  <Words>344</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Verve</vt:lpstr>
      <vt:lpstr>Gas Leakage Safety System</vt:lpstr>
      <vt:lpstr>Gas Leakage Accident survey</vt:lpstr>
      <vt:lpstr>Slide 3</vt:lpstr>
      <vt:lpstr>Gas Supply Cut Off করবে  যাতে আর Gas না বের হয়  Alarm দিবে যাতে বাসায় অবস্থানরত মানুষ বুঝতে পারে   রান্নাঘরের Electricity Temporary cut off করবে যাতে Sparking হয়ে বিস্ফোরণ না হয়   রান্নাঘরের Gas Fan On  করবে Leakage হওয়া Gas বের করে দিবে যাতে তা জমে দুর্ঘটনা না ঘটায়  Display তে warn করবে যাতে alarm এর কারণে বাসায় অবস্থানরত মানুষ বুঝতে পারে alarm কেন বাজছে    LED signal দিবে Display এর লিখা পড়তে অক্ষম হলে Red light দেখে যাতে বুঝতে পারে Leakage হয়েছে ( আমরা জানি red light বিপদের ইঙ্গিত দেয়      Mobile Phone এ Notification পাঠাবে  বাসায় অবস্থান না করলে বাসার মালিক যাতে বুঝতে পারে যে বাসায় Gas leakage হয়েছে এবং যত দ্রুত সম্ভব technician কে ডেকে সমস্যার সমাধান করে </vt:lpstr>
      <vt:lpstr>বাজারে কিনতে পাওয়া এবং এটির মধ্যে পার্থক্য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Leakage Safety System</dc:title>
  <dc:creator>User</dc:creator>
  <cp:lastModifiedBy>User</cp:lastModifiedBy>
  <cp:revision>16</cp:revision>
  <dcterms:created xsi:type="dcterms:W3CDTF">2022-12-25T16:14:36Z</dcterms:created>
  <dcterms:modified xsi:type="dcterms:W3CDTF">2023-01-11T05:26:03Z</dcterms:modified>
</cp:coreProperties>
</file>