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Tiro Bangla"/>
      <p:regular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iroBangl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TiroBangl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670560" y="4983480"/>
            <a:ext cx="109119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670560" y="530352"/>
            <a:ext cx="109119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>
            <a:lvl1pPr indent="-320040" lvl="0" marL="457200" rtl="0" algn="l">
              <a:lnSpc>
                <a:spcPct val="115000"/>
              </a:lnSpc>
              <a:spcBef>
                <a:spcPts val="250"/>
              </a:spcBef>
              <a:spcAft>
                <a:spcPts val="0"/>
              </a:spcAft>
              <a:buSzPts val="144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56616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16"/>
              <a:buChar char="●"/>
              <a:defRPr/>
            </a:lvl4pPr>
            <a:lvl5pPr indent="-3429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5035104" y="6111876"/>
            <a:ext cx="304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8083104" y="6111876"/>
            <a:ext cx="304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11131104" y="6111876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lt2"/>
                </a:solidFill>
              </a:defRPr>
            </a:lvl1pPr>
            <a:lvl2pPr lvl="1" rtl="0" algn="r">
              <a:buNone/>
              <a:defRPr sz="1300">
                <a:solidFill>
                  <a:schemeClr val="lt2"/>
                </a:solidFill>
              </a:defRPr>
            </a:lvl2pPr>
            <a:lvl3pPr lvl="2" rtl="0" algn="r">
              <a:buNone/>
              <a:defRPr sz="1300">
                <a:solidFill>
                  <a:schemeClr val="lt2"/>
                </a:solidFill>
              </a:defRPr>
            </a:lvl3pPr>
            <a:lvl4pPr lvl="3" rtl="0" algn="r">
              <a:buNone/>
              <a:defRPr sz="1300">
                <a:solidFill>
                  <a:schemeClr val="lt2"/>
                </a:solidFill>
              </a:defRPr>
            </a:lvl4pPr>
            <a:lvl5pPr lvl="4" rtl="0" algn="r">
              <a:buNone/>
              <a:defRPr sz="1300">
                <a:solidFill>
                  <a:schemeClr val="lt2"/>
                </a:solidFill>
              </a:defRPr>
            </a:lvl5pPr>
            <a:lvl6pPr lvl="5" rtl="0" algn="r">
              <a:buNone/>
              <a:defRPr sz="1300">
                <a:solidFill>
                  <a:schemeClr val="lt2"/>
                </a:solidFill>
              </a:defRPr>
            </a:lvl6pPr>
            <a:lvl7pPr lvl="6" rtl="0" algn="r">
              <a:buNone/>
              <a:defRPr sz="1300">
                <a:solidFill>
                  <a:schemeClr val="lt2"/>
                </a:solidFill>
              </a:defRPr>
            </a:lvl7pPr>
            <a:lvl8pPr lvl="7" rtl="0" algn="r">
              <a:buNone/>
              <a:defRPr sz="1300">
                <a:solidFill>
                  <a:schemeClr val="lt2"/>
                </a:solidFill>
              </a:defRPr>
            </a:lvl8pPr>
            <a:lvl9pPr lvl="8" rtl="0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914400" y="2848950"/>
            <a:ext cx="103632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217"/>
              <a:buFont typeface="Verdana"/>
              <a:buNone/>
            </a:pPr>
            <a:r>
              <a:rPr lang="en-US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আমার প্রকল্প উপস্থাপ</a:t>
            </a:r>
            <a:r>
              <a:rPr lang="en-US">
                <a:latin typeface="Tiro Bangla"/>
                <a:ea typeface="Tiro Bangla"/>
                <a:cs typeface="Tiro Bangla"/>
                <a:sym typeface="Tiro Bangla"/>
              </a:rPr>
              <a:t>নায়</a:t>
            </a:r>
            <a:r>
              <a:rPr lang="en-US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স্বাগতম</a:t>
            </a:r>
            <a:endParaRPr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1339215" y="2323238"/>
            <a:ext cx="82860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ro Bangla"/>
              <a:buChar char="⮚"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এই স্মার্ট প্র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যুক্তি বা স্মার্ট </a:t>
            </a: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হেলমেট প্রযুক্তি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</a:t>
            </a: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দিয়ে মানুষ অনেক উপকৃত হবে। ডিজাইন করা স্মার্ট হেলমেট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টি </a:t>
            </a: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হেলমেট পরা এবং ট্রাফিক আইন মেনে চলার 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মাধ্যমে আরহীর</a:t>
            </a: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নিরাপত্তা নিশ্চিত করে।</a:t>
            </a:r>
            <a:endParaRPr i="0" sz="20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1339215" y="587081"/>
            <a:ext cx="5605669" cy="12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সমাজ </a:t>
            </a:r>
            <a:r>
              <a:rPr b="1" lang="en-US" sz="36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এর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</a:t>
            </a:r>
            <a:r>
              <a:rPr b="1" lang="en-US" sz="36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উপর প্রভাব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এবং ভবিষ্যত পরিকল্পনা:</a:t>
            </a:r>
            <a:endParaRPr b="1" i="0" sz="36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1339225" y="4514938"/>
            <a:ext cx="4820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ro Bangla"/>
              <a:buChar char="⮚"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একাধিক পরিষেবা </a:t>
            </a:r>
            <a:endParaRPr i="0" sz="1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ro Bangla"/>
              <a:buChar char="⮚"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নির্ভুলতা বৃদ্ধি </a:t>
            </a:r>
            <a:endParaRPr i="0" sz="1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ro Bangla"/>
              <a:buChar char="⮚"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আরও কমপ্যাক্ট 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বা ছোট ডিভাইস (পোর্টেবল ডিভাইস)</a:t>
            </a:r>
            <a:endParaRPr sz="2000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1339215" y="3979602"/>
            <a:ext cx="102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ভবিষ্যতে আমি এই প্রকল্পটি আপডেট কর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বো</a:t>
            </a: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। আপডেট সংস্কর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ণে</a:t>
            </a: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থাকবে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ঃ</a:t>
            </a:r>
            <a:endParaRPr i="0" sz="20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3943856" y="4276667"/>
            <a:ext cx="4757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37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কোন প্রশ্ন</a:t>
            </a:r>
            <a:r>
              <a:rPr i="0" lang="en-US" sz="37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??</a:t>
            </a:r>
            <a:endParaRPr i="0" sz="37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3943846" y="2051437"/>
            <a:ext cx="4007458" cy="1431234"/>
          </a:xfrm>
          <a:prstGeom prst="rect">
            <a:avLst/>
          </a:prstGeom>
          <a:solidFill>
            <a:schemeClr val="accent1"/>
          </a:solidFill>
          <a:ln cap="flat" cmpd="sng" w="42500">
            <a:solidFill>
              <a:srgbClr val="AF5C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i="0" lang="en-US" sz="5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ধন্যবাদ</a:t>
            </a:r>
            <a:endParaRPr i="0" sz="5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831768" y="2690101"/>
            <a:ext cx="286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পরিবেশন করছেন</a:t>
            </a:r>
            <a:endParaRPr i="0" sz="14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795367" y="3429000"/>
            <a:ext cx="6933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নামঃ ম</a:t>
            </a: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ঈ</a:t>
            </a: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নুল হাসান সাদিক</a:t>
            </a:r>
            <a:endParaRPr i="0" sz="20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ল্যাব সহকারী এন্ড কম্পিউটার স্পেশালিস্ট</a:t>
            </a:r>
            <a:endParaRPr sz="2000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CSE বিভাগ</a:t>
            </a:r>
            <a:endParaRPr i="0" sz="14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টিএমএসএস ইঞ্জিনিয়ারিং কলেজ, বগুড়া</a:t>
            </a:r>
            <a:endParaRPr i="0" sz="20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(রাজশাহী বিশ্ববিদ্যালয়ের অধিভুক্ত)</a:t>
            </a:r>
            <a:endParaRPr i="0" sz="20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223496" y="761791"/>
            <a:ext cx="5745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প্রকল্পের নাম</a:t>
            </a:r>
            <a:endParaRPr i="0" sz="14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'স্মার্ট প্রযুক্তি </a:t>
            </a:r>
            <a:r>
              <a:rPr lang="en-US" sz="32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বা স্মার্ট হেলমেট প্রযুক্তি</a:t>
            </a:r>
            <a:r>
              <a:rPr i="0" lang="en-US" sz="32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(GL21AI)'</a:t>
            </a:r>
            <a:endParaRPr i="0" sz="32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418571" y="1164279"/>
            <a:ext cx="4842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বিষয়বস্তু:</a:t>
            </a:r>
            <a:endParaRPr b="1" i="0" sz="40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1490133" y="2619022"/>
            <a:ext cx="8646600" cy="2786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ro Bangla"/>
              <a:buChar char="✔"/>
            </a:pP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প্রজেক্ট এবং এর প্রয়োজনীয়তা কি</a:t>
            </a:r>
            <a:endParaRPr i="0" sz="19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ro Bangla"/>
              <a:buChar char="✔"/>
            </a:pP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বিদ্যমান সিস্টেম এবং </a:t>
            </a:r>
            <a:r>
              <a:rPr lang="en-US" sz="23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প্রস্তাবিত সিস্টেমের </a:t>
            </a: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মধ্যে পার্থক্য</a:t>
            </a:r>
            <a:endParaRPr sz="2300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ro Bangla"/>
              <a:buChar char="✔"/>
            </a:pP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ভাষা এবং সরঞ্জাম</a:t>
            </a:r>
            <a:endParaRPr i="0" sz="19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ro Bangla"/>
              <a:buChar char="✔"/>
            </a:pP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বাস্তবায়ন</a:t>
            </a:r>
            <a:endParaRPr i="0" sz="19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ro Bangla"/>
              <a:buChar char="✔"/>
            </a:pP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সমাজে প্রভাব</a:t>
            </a:r>
            <a:endParaRPr i="0" sz="19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ro Bangla"/>
              <a:buChar char="✔"/>
            </a:pP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ভবিষ্যৎ পরিকল্পনা</a:t>
            </a:r>
            <a:endParaRPr i="0" sz="19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ro Bangla"/>
              <a:buChar char="✔"/>
            </a:pPr>
            <a:r>
              <a:rPr i="0" lang="en-US" sz="25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শেষ</a:t>
            </a:r>
            <a:endParaRPr i="0" sz="25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109345" y="988378"/>
            <a:ext cx="751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প্রকল্প এবং এর প্রয়োজনীয়তা সম্পর্কে:</a:t>
            </a:r>
            <a:endParaRPr b="1" i="0" sz="36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109345" y="2616835"/>
            <a:ext cx="9328200" cy="3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এই </a:t>
            </a:r>
            <a:r>
              <a:rPr lang="en-US" sz="2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স্মার্ট প্রযুক্তি বা স্মার্ট হেলমেট প্রযুক্তিটি </a:t>
            </a: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দুর্ঘটনার আগে আপনাকে সতর্ক করবে এবং যদি কোন কার</a:t>
            </a:r>
            <a:r>
              <a:rPr lang="en-US" sz="2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নে</a:t>
            </a: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দুর্ঘটনা ঘ</a:t>
            </a:r>
            <a:r>
              <a:rPr lang="en-US" sz="2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টে তাহলে</a:t>
            </a: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এটি SMS এর মাধ্যমে নির্দিষ্ট গন্তব্যে </a:t>
            </a:r>
            <a:r>
              <a:rPr lang="en-US" sz="2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ঊক্ত যায়গার </a:t>
            </a: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অবস্থান পাঠাবে</a:t>
            </a:r>
            <a:r>
              <a:rPr lang="en-US" sz="2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এবং ঘটনাটি ভিডিও আকারে ডিভাইসে স্টোর করবে ।</a:t>
            </a: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এর বিশেষ বৈশিষ্ট্য হল এটি দুর্ঘটনার হার কমাতে সাহায্য করবে এবং ট্রাফিক নিয়ম মেনে চলা</a:t>
            </a:r>
            <a:r>
              <a:rPr lang="en-US" sz="2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তে</a:t>
            </a: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</a:t>
            </a:r>
            <a:r>
              <a:rPr lang="en-US" sz="2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সাহায্য</a:t>
            </a:r>
            <a:r>
              <a:rPr i="0" lang="en-US" sz="2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করবে। এটি গুরুত্বপূর্ণ কারণ আমাদের দেশে দুর্ঘটনা বাড়ছে এবং এটি অ-প্রশিক্ষিতদের জন্য একটি ভাল গাইড হতে পারে।</a:t>
            </a:r>
            <a:endParaRPr i="0" sz="2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890546" y="412359"/>
            <a:ext cx="92354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বিদ্যমান সিস্টেম এবং প্রস্তাবিত সিস্টেমের মধ্যে পার্থক্য:</a:t>
            </a:r>
            <a:endParaRPr b="1" i="0" sz="36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107096" y="1656145"/>
            <a:ext cx="3480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বিদ্যমান সিস্টেম</a:t>
            </a:r>
            <a:endParaRPr i="0" sz="2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61175" y="2234704"/>
            <a:ext cx="52080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ro Bangla"/>
              <a:buChar char="⮚"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প্রযুক্তিটি বিদেশের সিসিটিভিতে, রাস্তার যানবাহনে ব্যবহৃত হয়।</a:t>
            </a:r>
            <a:endParaRPr i="0" sz="1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ro Bangla"/>
              <a:buChar char="⮚"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মানুষের ট্রাফিক নিয়ম বু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ঝার জন্য </a:t>
            </a: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প্রয়োজন 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ট্রাফিক </a:t>
            </a: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, এবং এই সব জিনিস মনিটর করতে 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হয়।</a:t>
            </a:r>
            <a:endParaRPr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45720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ro Bangla"/>
              <a:buChar char="⮚"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এটি একটি ম্যানুয়াল প্রক্রিয়া, অপারেটর</a:t>
            </a:r>
            <a:endParaRPr i="0" sz="1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ভিত্তিক।</a:t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7073064" y="1656145"/>
            <a:ext cx="40216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প্রস্তাবিত সিস্টেম</a:t>
            </a:r>
            <a:endParaRPr i="0" sz="2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5865223" y="3148148"/>
            <a:ext cx="2508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6281614" y="2234697"/>
            <a:ext cx="38166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ro Bangla"/>
              <a:buChar char="⮚"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এটি পেছন থেকে আসা গাড়ির দূরত্ব এবং গতির উপর ভিত্তি করে  মনিটরে এব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ং স্পিকারের মাধ্যমে </a:t>
            </a: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তথ্য ও স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তর্কবার্তা </a:t>
            </a: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দেবে। ক্যামেরা দিয়ে এই কাজ করা হয়েছে।</a:t>
            </a:r>
            <a:endParaRPr i="0" sz="1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ro Bangla"/>
              <a:buChar char="⮚"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সড়কে 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ট্রাফিক পুলিশ বা ট্রাফিক লাইট </a:t>
            </a: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না থাকলেও যান চলাচলের নিয়ম মা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না</a:t>
            </a: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তে স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ক্ষম।</a:t>
            </a:r>
            <a:endParaRPr i="0" sz="1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ro Bangla"/>
              <a:buChar char="⮚"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এটি স্বয়ংক্রিয়ভাবে কাজ ক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রে</a:t>
            </a: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</a:t>
            </a:r>
            <a:r>
              <a:rPr lang="en-US" sz="18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, কোন অপারেটর ভিত্তিক নয়।</a:t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cxnSp>
        <p:nvCxnSpPr>
          <p:cNvPr id="94" name="Google Shape;94;p18"/>
          <p:cNvCxnSpPr/>
          <p:nvPr/>
        </p:nvCxnSpPr>
        <p:spPr>
          <a:xfrm flipH="1" rot="-5400000">
            <a:off x="3641700" y="4277803"/>
            <a:ext cx="4667415" cy="23854"/>
          </a:xfrm>
          <a:prstGeom prst="straightConnector1">
            <a:avLst/>
          </a:prstGeom>
          <a:noFill/>
          <a:ln cap="flat" cmpd="sng" w="9525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ardais` de trânsito não são um mal necessário e sim um bem público, diz  empresário itamarajuense" id="95" name="Google Shape;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4977" y="5026350"/>
            <a:ext cx="2783103" cy="154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inul Hasan\Desktop\277027321_228226492816396_1805926416804793397_n.jpg"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5474" y="4447325"/>
            <a:ext cx="2058325" cy="21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412510" y="428964"/>
            <a:ext cx="546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ভাষা এবং সরঞ্জাম:</a:t>
            </a:r>
            <a:endParaRPr b="1" i="0" sz="36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5247799" y="648699"/>
            <a:ext cx="54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ভাষা:  পাইথন	</a:t>
            </a:r>
            <a:r>
              <a:rPr i="0" lang="en-US" sz="2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	</a:t>
            </a:r>
            <a:r>
              <a:rPr i="0" lang="en-US" sz="2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,   সি++ </a:t>
            </a:r>
            <a:endParaRPr i="0" sz="24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973" y="578850"/>
            <a:ext cx="531550" cy="5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5800" y="61377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9100" y="2732688"/>
            <a:ext cx="1916700" cy="139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495700" y="2205963"/>
            <a:ext cx="244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আরডুইনো ইউনো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16525" y="2760075"/>
            <a:ext cx="1951549" cy="133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9317200" y="2205975"/>
            <a:ext cx="256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রাসবেরি পাই</a:t>
            </a:r>
            <a:endParaRPr sz="2400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5247800" y="1110400"/>
            <a:ext cx="139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টুলস: 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31050" y="5104850"/>
            <a:ext cx="1299624" cy="129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9233950" y="4432225"/>
            <a:ext cx="191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পাই ক্যামেরা</a:t>
            </a:r>
            <a:endParaRPr sz="2400">
              <a:latin typeface="Tiro Bangla"/>
              <a:ea typeface="Tiro Bangla"/>
              <a:cs typeface="Tiro Bangla"/>
              <a:sym typeface="Tiro Bangla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0175" y="5104838"/>
            <a:ext cx="1655401" cy="129963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390925" y="4432225"/>
            <a:ext cx="215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জিপিএস মডিউল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6410700" y="4432225"/>
            <a:ext cx="253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জিএসএম মডিউল</a:t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9">
            <a:alphaModFix/>
          </a:blip>
          <a:srcRect b="-5130" l="0" r="-5130" t="0"/>
          <a:stretch/>
        </p:blipFill>
        <p:spPr>
          <a:xfrm>
            <a:off x="6719100" y="5104851"/>
            <a:ext cx="1574700" cy="136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10">
            <a:alphaModFix/>
          </a:blip>
          <a:srcRect b="9545" l="0" r="14929" t="-5477"/>
          <a:stretch/>
        </p:blipFill>
        <p:spPr>
          <a:xfrm>
            <a:off x="3161000" y="5084175"/>
            <a:ext cx="1783800" cy="13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3037350" y="4432225"/>
            <a:ext cx="239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 ভাইব্রেশন সেন্সর,</a:t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7625" y="2732688"/>
            <a:ext cx="1696022" cy="13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510175" y="2205963"/>
            <a:ext cx="165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মনিটর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97125" y="2760088"/>
            <a:ext cx="1350849" cy="13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4597113" y="2219750"/>
            <a:ext cx="157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স্পিকার</a:t>
            </a:r>
            <a:endParaRPr sz="2400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66025" y="2773838"/>
            <a:ext cx="1783800" cy="13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489438" y="2205963"/>
            <a:ext cx="178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ব্যাটারি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551290" y="437444"/>
            <a:ext cx="10911840" cy="723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b="1" lang="en-US" sz="3200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বাস্তবায়ন :</a:t>
            </a:r>
            <a:endParaRPr b="1" sz="3200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pic>
        <p:nvPicPr>
          <p:cNvPr descr="C:\Users\Sarwar Hasan Opu\Pictures\Use cse.PNG"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97" y="1212889"/>
            <a:ext cx="4813374" cy="508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2520563" y="1558483"/>
            <a:ext cx="2165516" cy="1030288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t/>
            </a:r>
            <a:endParaRPr i="0" sz="1400" u="none" cap="none" strike="noStrike">
              <a:solidFill>
                <a:schemeClr val="lt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গাড়িটি সনাক্ত ক</a:t>
            </a:r>
            <a:r>
              <a:rPr lang="en-US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রে</a:t>
            </a:r>
            <a:endParaRPr i="0" sz="1800" u="none" cap="none" strike="noStrike">
              <a:solidFill>
                <a:schemeClr val="lt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2531524" y="2624414"/>
            <a:ext cx="2168525" cy="1031875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দূরত্ব এবং গতি সনাক্ত </a:t>
            </a:r>
            <a:r>
              <a:rPr lang="en-US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করে</a:t>
            </a:r>
            <a:endParaRPr i="0" sz="1800" u="none" cap="none" strike="noStrike">
              <a:solidFill>
                <a:schemeClr val="lt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2514698" y="3657601"/>
            <a:ext cx="2168525" cy="1068098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ট্রাফিক নিয়ম ভঙ্গ করলে ব্যবহারকারীকে সতর্ক করে দেয়</a:t>
            </a:r>
            <a:endParaRPr i="0" sz="1800" u="none" cap="none" strike="noStrike">
              <a:solidFill>
                <a:schemeClr val="lt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2376025" y="4725700"/>
            <a:ext cx="2398200" cy="124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সমস্ত প্রক্রিয়া </a:t>
            </a:r>
            <a:r>
              <a:rPr lang="en-US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ডিসপ্লেতে</a:t>
            </a:r>
            <a:r>
              <a:rPr i="0" lang="en-US" sz="1400" u="none" cap="none" strike="noStrike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 দে</a:t>
            </a:r>
            <a:r>
              <a:rPr lang="en-US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খায় ও ভিডিও আকারে ডিভাইসে সংরক্ষন করে</a:t>
            </a:r>
            <a:endParaRPr i="0" sz="1800" u="none" cap="none" strike="noStrike">
              <a:solidFill>
                <a:schemeClr val="lt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477078" y="2862332"/>
            <a:ext cx="1121134" cy="1477963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r>
              <a:t/>
            </a:r>
            <a:endParaRPr i="0" sz="11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i="0" lang="en-US" sz="1400" u="none" cap="none" strike="noStrike">
                <a:solidFill>
                  <a:schemeClr val="lt1"/>
                </a:solidFill>
                <a:latin typeface="Tiro Bangla"/>
                <a:ea typeface="Tiro Bangla"/>
                <a:cs typeface="Tiro Bangla"/>
                <a:sym typeface="Tiro Bangla"/>
              </a:rPr>
              <a:t>ক্যামেরা</a:t>
            </a:r>
            <a:endParaRPr i="0" sz="1400" u="none" cap="none" strike="noStrike">
              <a:solidFill>
                <a:schemeClr val="lt1"/>
              </a:solidFill>
              <a:latin typeface="Tiro Bangla"/>
              <a:ea typeface="Tiro Bangla"/>
              <a:cs typeface="Tiro Bangla"/>
              <a:sym typeface="Tiro Bangl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8850" y="1581550"/>
            <a:ext cx="5283375" cy="43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5486400" y="4174435"/>
            <a:ext cx="1232452" cy="5009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42500">
            <a:solidFill>
              <a:srgbClr val="AF5C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8348869" y="5971430"/>
            <a:ext cx="22502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যানবাহন সনাক্তকরণ</a:t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598998" y="437444"/>
            <a:ext cx="10911840" cy="771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বাস্তবায়ন</a:t>
            </a:r>
            <a:endParaRPr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40" y="1763602"/>
            <a:ext cx="5952390" cy="334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7635" y="1767730"/>
            <a:ext cx="4651513" cy="3321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534602" y="5311471"/>
            <a:ext cx="47389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দূরত্ব এবং গতি পরিমাপ</a:t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7715417" y="5263764"/>
            <a:ext cx="34402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18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দুর্ঘটনা সনাক্তকরণ সার্কিট</a:t>
            </a:r>
            <a:endParaRPr i="0" sz="1800" u="none" cap="none" strike="noStrike"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4171244" y="1202267"/>
            <a:ext cx="3815645" cy="824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564517" y="314725"/>
            <a:ext cx="3725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ফলাফল</a:t>
            </a:r>
            <a:endParaRPr i="0" sz="1400" u="none" cap="none" strike="noStrike">
              <a:solidFill>
                <a:srgbClr val="000000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10411097" y="1084218"/>
            <a:ext cx="8229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564525" y="1084225"/>
            <a:ext cx="44541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en-US">
                <a:latin typeface="Tiro Bangla"/>
                <a:ea typeface="Tiro Bangla"/>
                <a:cs typeface="Tiro Bangla"/>
                <a:sym typeface="Tiro Bangla"/>
              </a:rPr>
              <a:t> </a:t>
            </a:r>
            <a:r>
              <a:rPr lang="en-US">
                <a:solidFill>
                  <a:schemeClr val="dk1"/>
                </a:solidFill>
                <a:latin typeface="Tiro Bangla"/>
                <a:ea typeface="Tiro Bangla"/>
                <a:cs typeface="Tiro Bangla"/>
                <a:sym typeface="Tiro Bangla"/>
              </a:rPr>
              <a:t>স্মার্ট হেলমেট</a:t>
            </a:r>
            <a:endParaRPr>
              <a:solidFill>
                <a:schemeClr val="dk1"/>
              </a:solidFill>
              <a:latin typeface="Tiro Bangla"/>
              <a:ea typeface="Tiro Bangla"/>
              <a:cs typeface="Tiro Bangla"/>
              <a:sym typeface="Tiro Bangla"/>
            </a:endParaRPr>
          </a:p>
        </p:txBody>
      </p:sp>
      <p:pic>
        <p:nvPicPr>
          <p:cNvPr descr="277027321_228226492816396_1805926416804793397_n.jpg" id="155" name="Google Shape;1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82" y="1781092"/>
            <a:ext cx="3870463" cy="395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6040356_279179554373184_3223987908102144230_n.jpg" id="156" name="Google Shape;15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5711" y="1804946"/>
            <a:ext cx="3722039" cy="3935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75654742_1003944773855808_4498670542018715136_n.jpg" id="157" name="Google Shape;15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78240" y="2274073"/>
            <a:ext cx="2759103" cy="3466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